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1" r:id="rId4"/>
    <p:sldId id="330" r:id="rId5"/>
    <p:sldId id="263" r:id="rId6"/>
    <p:sldId id="258" r:id="rId7"/>
    <p:sldId id="259" r:id="rId8"/>
    <p:sldId id="325" r:id="rId9"/>
    <p:sldId id="264" r:id="rId10"/>
    <p:sldId id="260" r:id="rId11"/>
    <p:sldId id="261" r:id="rId12"/>
    <p:sldId id="327" r:id="rId13"/>
    <p:sldId id="326" r:id="rId14"/>
    <p:sldId id="265" r:id="rId15"/>
    <p:sldId id="267" r:id="rId16"/>
    <p:sldId id="272" r:id="rId17"/>
    <p:sldId id="273" r:id="rId18"/>
    <p:sldId id="268" r:id="rId19"/>
    <p:sldId id="269" r:id="rId20"/>
    <p:sldId id="309" r:id="rId21"/>
    <p:sldId id="270" r:id="rId22"/>
    <p:sldId id="271" r:id="rId23"/>
    <p:sldId id="277" r:id="rId24"/>
    <p:sldId id="310" r:id="rId25"/>
    <p:sldId id="312" r:id="rId26"/>
    <p:sldId id="278" r:id="rId27"/>
    <p:sldId id="274" r:id="rId28"/>
    <p:sldId id="275" r:id="rId29"/>
    <p:sldId id="276" r:id="rId30"/>
    <p:sldId id="285" r:id="rId31"/>
    <p:sldId id="280" r:id="rId32"/>
    <p:sldId id="281" r:id="rId33"/>
    <p:sldId id="313" r:id="rId34"/>
    <p:sldId id="314" r:id="rId35"/>
    <p:sldId id="315" r:id="rId36"/>
    <p:sldId id="316" r:id="rId37"/>
    <p:sldId id="286" r:id="rId38"/>
    <p:sldId id="317" r:id="rId39"/>
    <p:sldId id="318" r:id="rId40"/>
    <p:sldId id="287" r:id="rId41"/>
    <p:sldId id="319" r:id="rId42"/>
    <p:sldId id="288" r:id="rId43"/>
    <p:sldId id="320" r:id="rId44"/>
    <p:sldId id="289" r:id="rId45"/>
    <p:sldId id="321" r:id="rId46"/>
    <p:sldId id="284" r:id="rId47"/>
    <p:sldId id="322" r:id="rId48"/>
    <p:sldId id="290" r:id="rId49"/>
    <p:sldId id="291" r:id="rId50"/>
    <p:sldId id="292" r:id="rId51"/>
    <p:sldId id="293" r:id="rId52"/>
    <p:sldId id="328" r:id="rId53"/>
    <p:sldId id="308" r:id="rId54"/>
    <p:sldId id="332" r:id="rId55"/>
    <p:sldId id="334" r:id="rId56"/>
    <p:sldId id="333" r:id="rId57"/>
    <p:sldId id="335" r:id="rId58"/>
    <p:sldId id="331" r:id="rId59"/>
    <p:sldId id="295" r:id="rId60"/>
    <p:sldId id="294" r:id="rId61"/>
    <p:sldId id="296" r:id="rId62"/>
    <p:sldId id="297" r:id="rId63"/>
    <p:sldId id="323" r:id="rId64"/>
    <p:sldId id="298" r:id="rId65"/>
    <p:sldId id="300" r:id="rId66"/>
    <p:sldId id="303" r:id="rId67"/>
    <p:sldId id="304" r:id="rId68"/>
    <p:sldId id="324" r:id="rId69"/>
    <p:sldId id="306" r:id="rId70"/>
    <p:sldId id="307" r:id="rId71"/>
    <p:sldId id="329" r:id="rId72"/>
    <p:sldId id="336" r:id="rId73"/>
    <p:sldId id="339" r:id="rId74"/>
    <p:sldId id="337" r:id="rId75"/>
    <p:sldId id="338"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ta Nishijima" initials="SN" lastIdx="2" clrIdx="0">
    <p:extLst>
      <p:ext uri="{19B8F6BF-5375-455C-9EA6-DF929625EA0E}">
        <p15:presenceInfo xmlns:p15="http://schemas.microsoft.com/office/powerpoint/2012/main" userId="Shota Nishiji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FF99CC"/>
    <a:srgbClr val="CCECFF"/>
    <a:srgbClr val="FF6600"/>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70" autoAdjust="0"/>
    <p:restoredTop sz="94660"/>
  </p:normalViewPr>
  <p:slideViewPr>
    <p:cSldViewPr snapToGrid="0">
      <p:cViewPr varScale="1">
        <p:scale>
          <a:sx n="58" d="100"/>
          <a:sy n="58" d="100"/>
        </p:scale>
        <p:origin x="48"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7AD0B-96BE-4BE0-B693-6940613AD03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3710C6-7359-41A4-909E-050FA9FC8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F947BA9-7CCC-4492-86D8-52B2CDB6B165}"/>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59FD6546-4522-47A5-86B8-790400D4BE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5B2EFA-5AA1-46F1-9420-7841EA4706B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104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072C7-11EE-4145-83D0-B3E434D663A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1DBEB8-D7D7-4DE2-9E3F-68EDD99CC3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65B759-21E1-4155-9BBC-50045FED7EA6}"/>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CAE7F6D9-7212-45A1-9F3F-D10BBFAF35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5C9863-D3FE-42CD-89B0-989493E80CDD}"/>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44760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3A1453-D985-4DF5-8DF8-6A4046DFC7F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13F2EE-380D-425F-A7F1-EC294D47177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17F9-1AF7-4DBA-92EE-1A41DEA97844}"/>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0EEFEC19-A74C-417C-9A06-FF8CD2BBA0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EF8DFA-3DD1-4717-8A6E-79C9C014D51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338784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96971-E3EF-420D-B10A-B950873D1F7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580CF5-4DA4-456A-B25B-9451F825EC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1D8DED-62D4-4488-AE38-69FB2A84CD9D}"/>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95B9A005-72D6-45E9-ABD4-1338507628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5BAF28-E48E-493A-BF73-F14372C65B5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62677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2BFB4-AFD5-4E38-86D7-F4FF763002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BAF385-6603-41D4-AF7C-DE6C28409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94E1B9A-D415-4213-882E-D8B14A6B68C9}"/>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37DE7AB3-5306-4572-9A67-5EFC0EA097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0B5D53-230D-4357-AADD-4CFBEAB9E55C}"/>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9621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C57724-7DD8-4D72-8A11-03AAB1054C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B58E10-99D5-4C5D-A11B-E22BC30A9FE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2F10953-83C6-4BC8-A72B-44E2DF14D6F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E821F3A-1DE0-4295-89F9-A350631DB7F3}"/>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6D555AD2-7CF2-400A-8526-50A05A5EEF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92183E-C6F5-4372-9255-4D1C133EB2B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56329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BF785-B2C5-42B0-9D46-4852059D26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79C8BB-4B41-4381-8486-73278A7FA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B39AA13-CEFB-47D8-9F80-A6D536034D0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82E1EA-926B-4A10-9BF4-5A5EB1713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7BABE03-DA4D-44BB-B1ED-0DC40C20BDC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B81ADE-6DA9-4BF6-B565-CF7C78E68539}"/>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8" name="フッター プレースホルダー 7">
            <a:extLst>
              <a:ext uri="{FF2B5EF4-FFF2-40B4-BE49-F238E27FC236}">
                <a16:creationId xmlns:a16="http://schemas.microsoft.com/office/drawing/2014/main" id="{9A556A84-BE8B-4A2C-BA65-690BBD75C4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12BC0C-2612-46F5-8877-0B8F241F6BD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537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E188D-9F4C-463A-A1AF-305FC3F3C80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1857559-027A-42DE-9D9A-CFB5DB7ACA61}"/>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4" name="フッター プレースホルダー 3">
            <a:extLst>
              <a:ext uri="{FF2B5EF4-FFF2-40B4-BE49-F238E27FC236}">
                <a16:creationId xmlns:a16="http://schemas.microsoft.com/office/drawing/2014/main" id="{4B8DCF87-5687-4730-8023-E55F2BC97B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4DFE72-8A81-4925-809D-C6ACA62F091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02112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CABEB3-13D2-4321-A8BA-BCED179EA09C}"/>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3" name="フッター プレースホルダー 2">
            <a:extLst>
              <a:ext uri="{FF2B5EF4-FFF2-40B4-BE49-F238E27FC236}">
                <a16:creationId xmlns:a16="http://schemas.microsoft.com/office/drawing/2014/main" id="{405B771E-DF52-4499-BB14-5286B3D8F3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2B0BE91-D66B-49EA-9D4C-77AA8B3ED035}"/>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11676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A0562D-0A8B-45CA-91C4-9B8CCF8ED6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4FB51B-DA3B-4A2B-827A-0F55C9611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9809156-D017-4906-8E1A-5997E2178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4CC894-27E9-4B27-89F4-62FC5A829E9B}"/>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0C09E01C-2010-46DA-9C2D-1AD523C98F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01240F-9B4B-42D1-8492-7135C26CA99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7132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9D2027-9DB0-4DCE-9E3B-ECC1211C0BE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649C29E-D32A-4535-867F-D6EEE9AD4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FA74A-CCEE-4E6A-BF53-518BA917B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AEC9C69-3A8A-4F4B-9BEB-D44E99AC22E7}"/>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E8B5DB42-BE5C-4617-82EF-6CC1790DB25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FD359A-8E7D-459B-87F0-F78B3E20697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417734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8069A62-3B9E-4EA7-AE3D-D40395E2BB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D5B7F4E-9ECA-43EE-801E-F71C0D5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0E136F-AC5C-4045-BFA5-2BB726A04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1C2FBCFC-4B7F-4F7B-B69E-AD30501E7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481B9F-FBE5-463B-8112-8F4461FFC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17761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10.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7"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image" Target="../media/image86.png"/><Relationship Id="rId12" Type="http://schemas.openxmlformats.org/officeDocument/2006/relationships/image" Target="../media/image85.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10"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BEBBA-676F-4F57-993E-FAB2933860C1}"/>
              </a:ext>
            </a:extLst>
          </p:cNvPr>
          <p:cNvSpPr>
            <a:spLocks noGrp="1"/>
          </p:cNvSpPr>
          <p:nvPr>
            <p:ph type="ctrTitle"/>
          </p:nvPr>
        </p:nvSpPr>
        <p:spPr>
          <a:xfrm>
            <a:off x="1358542" y="1990165"/>
            <a:ext cx="9422674" cy="1519798"/>
          </a:xfrm>
        </p:spPr>
        <p:txBody>
          <a:bodyPr anchor="ctr"/>
          <a:lstStyle/>
          <a:p>
            <a:r>
              <a:rPr kumimoji="1" lang="en-US" altLang="ja-JP" dirty="0">
                <a:latin typeface="HG丸ｺﾞｼｯｸM-PRO" panose="020F0600000000000000" pitchFamily="50" charset="-128"/>
                <a:ea typeface="HG丸ｺﾞｼｯｸM-PRO" panose="020F0600000000000000" pitchFamily="50" charset="-128"/>
              </a:rPr>
              <a:t>CPUE</a:t>
            </a:r>
            <a:r>
              <a:rPr kumimoji="1" lang="ja-JP" altLang="en-US" dirty="0">
                <a:ea typeface="HG丸ｺﾞｼｯｸM-PRO" panose="020F0600000000000000" pitchFamily="50" charset="-128"/>
              </a:rPr>
              <a:t>標準化と時空間解析</a:t>
            </a:r>
          </a:p>
        </p:txBody>
      </p:sp>
      <p:sp>
        <p:nvSpPr>
          <p:cNvPr id="3" name="字幕 2">
            <a:extLst>
              <a:ext uri="{FF2B5EF4-FFF2-40B4-BE49-F238E27FC236}">
                <a16:creationId xmlns:a16="http://schemas.microsoft.com/office/drawing/2014/main" id="{20BFEAA8-4D88-4F75-B989-DD003CD6C55E}"/>
              </a:ext>
            </a:extLst>
          </p:cNvPr>
          <p:cNvSpPr>
            <a:spLocks noGrp="1"/>
          </p:cNvSpPr>
          <p:nvPr>
            <p:ph type="subTitle" idx="1"/>
          </p:nvPr>
        </p:nvSpPr>
        <p:spPr>
          <a:xfrm>
            <a:off x="1559860" y="4166818"/>
            <a:ext cx="9144000" cy="1655762"/>
          </a:xfrm>
        </p:spPr>
        <p:txBody>
          <a:bodyPr anchor="ctr">
            <a:normAutofit/>
          </a:bodyPr>
          <a:lstStyle/>
          <a:p>
            <a:r>
              <a:rPr lang="ja-JP" altLang="en-US" sz="3200" dirty="0">
                <a:latin typeface="+mj-ea"/>
                <a:ea typeface="+mj-ea"/>
              </a:rPr>
              <a:t>西嶋　翔太</a:t>
            </a:r>
            <a:endParaRPr lang="en-US" altLang="ja-JP" sz="3200" dirty="0">
              <a:latin typeface="+mj-ea"/>
              <a:ea typeface="+mj-ea"/>
            </a:endParaRPr>
          </a:p>
          <a:p>
            <a:r>
              <a:rPr kumimoji="1" lang="ja-JP" altLang="en-US" sz="3200" dirty="0">
                <a:latin typeface="+mj-ea"/>
                <a:ea typeface="+mj-ea"/>
              </a:rPr>
              <a:t>（中央水産研究所 資源研究センター）</a:t>
            </a:r>
          </a:p>
        </p:txBody>
      </p:sp>
      <p:sp>
        <p:nvSpPr>
          <p:cNvPr id="4" name="テキスト ボックス 3">
            <a:extLst>
              <a:ext uri="{FF2B5EF4-FFF2-40B4-BE49-F238E27FC236}">
                <a16:creationId xmlns:a16="http://schemas.microsoft.com/office/drawing/2014/main" id="{FE0C1F29-CA98-4CF3-805D-EE3D80F2962C}"/>
              </a:ext>
            </a:extLst>
          </p:cNvPr>
          <p:cNvSpPr txBox="1"/>
          <p:nvPr/>
        </p:nvSpPr>
        <p:spPr>
          <a:xfrm>
            <a:off x="7987553" y="98612"/>
            <a:ext cx="4028667" cy="1200329"/>
          </a:xfrm>
          <a:prstGeom prst="rect">
            <a:avLst/>
          </a:prstGeom>
          <a:noFill/>
        </p:spPr>
        <p:txBody>
          <a:bodyPr wrap="none" rtlCol="0">
            <a:spAutoFit/>
          </a:bodyPr>
          <a:lstStyle/>
          <a:p>
            <a:pPr algn="r"/>
            <a:r>
              <a:rPr kumimoji="1" lang="ja-JP" altLang="en-US" sz="2400" dirty="0">
                <a:latin typeface="+mj-ea"/>
                <a:ea typeface="+mj-ea"/>
              </a:rPr>
              <a:t>平成</a:t>
            </a:r>
            <a:r>
              <a:rPr kumimoji="1" lang="en-US" altLang="ja-JP" sz="2400" dirty="0">
                <a:latin typeface="+mj-ea"/>
                <a:ea typeface="+mj-ea"/>
              </a:rPr>
              <a:t>30</a:t>
            </a:r>
            <a:r>
              <a:rPr kumimoji="1" lang="ja-JP" altLang="en-US" sz="2400" dirty="0">
                <a:latin typeface="+mj-ea"/>
                <a:ea typeface="+mj-ea"/>
              </a:rPr>
              <a:t>年度資源管理研修会</a:t>
            </a:r>
            <a:endParaRPr kumimoji="1" lang="en-US" altLang="ja-JP" sz="2400" dirty="0">
              <a:latin typeface="+mj-ea"/>
              <a:ea typeface="+mj-ea"/>
            </a:endParaRPr>
          </a:p>
          <a:p>
            <a:pPr algn="r"/>
            <a:r>
              <a:rPr kumimoji="1" lang="en-US" altLang="ja-JP" sz="2400" dirty="0">
                <a:latin typeface="+mj-ea"/>
                <a:ea typeface="+mj-ea"/>
              </a:rPr>
              <a:t>2018/12/27</a:t>
            </a:r>
          </a:p>
          <a:p>
            <a:pPr algn="r"/>
            <a:r>
              <a:rPr kumimoji="1" lang="en-US" altLang="ja-JP" sz="2400" dirty="0">
                <a:latin typeface="+mj-ea"/>
                <a:ea typeface="+mj-ea"/>
              </a:rPr>
              <a:t>9:30-12:30</a:t>
            </a:r>
            <a:endParaRPr kumimoji="1" lang="ja-JP" altLang="en-US" sz="2400" dirty="0">
              <a:latin typeface="+mj-ea"/>
              <a:ea typeface="+mj-ea"/>
            </a:endParaRPr>
          </a:p>
        </p:txBody>
      </p:sp>
    </p:spTree>
    <p:extLst>
      <p:ext uri="{BB962C8B-B14F-4D97-AF65-F5344CB8AC3E}">
        <p14:creationId xmlns:p14="http://schemas.microsoft.com/office/powerpoint/2010/main" val="52781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の「標準化」</a:t>
            </a:r>
          </a:p>
        </p:txBody>
      </p:sp>
      <p:sp>
        <p:nvSpPr>
          <p:cNvPr id="3" name="テキスト ボックス 2">
            <a:extLst>
              <a:ext uri="{FF2B5EF4-FFF2-40B4-BE49-F238E27FC236}">
                <a16:creationId xmlns:a16="http://schemas.microsoft.com/office/drawing/2014/main" id="{7610FF1A-66B0-4E8C-A3C3-A8BECA56D567}"/>
              </a:ext>
            </a:extLst>
          </p:cNvPr>
          <p:cNvSpPr txBox="1"/>
          <p:nvPr/>
        </p:nvSpPr>
        <p:spPr>
          <a:xfrm>
            <a:off x="472631" y="6263118"/>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solidFill>
                  <a:srgbClr val="0000FF"/>
                </a:solidFill>
                <a:latin typeface="+mj-ea"/>
                <a:ea typeface="+mj-ea"/>
              </a:rPr>
              <a:t>「予測力の高い」統計モデルが必要</a:t>
            </a:r>
            <a:endParaRPr lang="en-US" altLang="ja-JP" sz="2800" dirty="0">
              <a:solidFill>
                <a:srgbClr val="0000FF"/>
              </a:solidFill>
              <a:latin typeface="+mj-ea"/>
              <a:ea typeface="+mj-ea"/>
            </a:endParaRPr>
          </a:p>
        </p:txBody>
      </p:sp>
      <p:pic>
        <p:nvPicPr>
          <p:cNvPr id="4" name="図 3">
            <a:extLst>
              <a:ext uri="{FF2B5EF4-FFF2-40B4-BE49-F238E27FC236}">
                <a16:creationId xmlns:a16="http://schemas.microsoft.com/office/drawing/2014/main" id="{00165389-0DF6-4FF9-90CD-C0201AAC923C}"/>
              </a:ext>
            </a:extLst>
          </p:cNvPr>
          <p:cNvPicPr>
            <a:picLocks noChangeAspect="1"/>
          </p:cNvPicPr>
          <p:nvPr/>
        </p:nvPicPr>
        <p:blipFill>
          <a:blip r:embed="rId2"/>
          <a:stretch>
            <a:fillRect/>
          </a:stretch>
        </p:blipFill>
        <p:spPr>
          <a:xfrm>
            <a:off x="869103" y="2757488"/>
            <a:ext cx="4025226" cy="3041733"/>
          </a:xfrm>
          <a:prstGeom prst="rect">
            <a:avLst/>
          </a:prstGeom>
        </p:spPr>
      </p:pic>
      <p:pic>
        <p:nvPicPr>
          <p:cNvPr id="6" name="図 5">
            <a:extLst>
              <a:ext uri="{FF2B5EF4-FFF2-40B4-BE49-F238E27FC236}">
                <a16:creationId xmlns:a16="http://schemas.microsoft.com/office/drawing/2014/main" id="{10C84944-5ED8-4A44-88EB-D2A1991CF840}"/>
              </a:ext>
            </a:extLst>
          </p:cNvPr>
          <p:cNvPicPr>
            <a:picLocks noChangeAspect="1"/>
          </p:cNvPicPr>
          <p:nvPr/>
        </p:nvPicPr>
        <p:blipFill>
          <a:blip r:embed="rId3"/>
          <a:stretch>
            <a:fillRect/>
          </a:stretch>
        </p:blipFill>
        <p:spPr>
          <a:xfrm>
            <a:off x="7707075" y="2757488"/>
            <a:ext cx="4025226" cy="3041733"/>
          </a:xfrm>
          <a:prstGeom prst="rect">
            <a:avLst/>
          </a:prstGeom>
        </p:spPr>
      </p:pic>
      <p:sp>
        <p:nvSpPr>
          <p:cNvPr id="7" name="テキスト ボックス 6">
            <a:extLst>
              <a:ext uri="{FF2B5EF4-FFF2-40B4-BE49-F238E27FC236}">
                <a16:creationId xmlns:a16="http://schemas.microsoft.com/office/drawing/2014/main" id="{D4C4030D-1339-47ED-B78D-2BCDB9FF771F}"/>
              </a:ext>
            </a:extLst>
          </p:cNvPr>
          <p:cNvSpPr txBox="1"/>
          <p:nvPr/>
        </p:nvSpPr>
        <p:spPr>
          <a:xfrm>
            <a:off x="1558277" y="5540058"/>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8" name="テキスト ボックス 7">
            <a:extLst>
              <a:ext uri="{FF2B5EF4-FFF2-40B4-BE49-F238E27FC236}">
                <a16:creationId xmlns:a16="http://schemas.microsoft.com/office/drawing/2014/main" id="{26D292EE-0923-43B4-8BF6-A49EBFA45C78}"/>
              </a:ext>
            </a:extLst>
          </p:cNvPr>
          <p:cNvSpPr txBox="1"/>
          <p:nvPr/>
        </p:nvSpPr>
        <p:spPr>
          <a:xfrm rot="16200000">
            <a:off x="-580679" y="4047521"/>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9" name="テキスト ボックス 8">
            <a:extLst>
              <a:ext uri="{FF2B5EF4-FFF2-40B4-BE49-F238E27FC236}">
                <a16:creationId xmlns:a16="http://schemas.microsoft.com/office/drawing/2014/main" id="{4E5998F0-BDC5-4B42-9E9F-EF324196741C}"/>
              </a:ext>
            </a:extLst>
          </p:cNvPr>
          <p:cNvSpPr txBox="1"/>
          <p:nvPr/>
        </p:nvSpPr>
        <p:spPr>
          <a:xfrm>
            <a:off x="825347" y="2493249"/>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バイアスのあるサンプリング</a:t>
            </a:r>
            <a:endParaRPr kumimoji="1" lang="ja-JP" altLang="en-US" sz="2400" dirty="0">
              <a:solidFill>
                <a:srgbClr val="FF0000"/>
              </a:solidFill>
              <a:latin typeface="+mj-ea"/>
              <a:ea typeface="+mj-ea"/>
            </a:endParaRPr>
          </a:p>
        </p:txBody>
      </p:sp>
      <p:sp>
        <p:nvSpPr>
          <p:cNvPr id="10" name="テキスト ボックス 9">
            <a:extLst>
              <a:ext uri="{FF2B5EF4-FFF2-40B4-BE49-F238E27FC236}">
                <a16:creationId xmlns:a16="http://schemas.microsoft.com/office/drawing/2014/main" id="{02B30A7F-7958-4EA7-A374-E4190AB079F5}"/>
              </a:ext>
            </a:extLst>
          </p:cNvPr>
          <p:cNvSpPr txBox="1"/>
          <p:nvPr/>
        </p:nvSpPr>
        <p:spPr>
          <a:xfrm>
            <a:off x="7626808" y="2526655"/>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バイアスのないサンプリング</a:t>
            </a:r>
            <a:endParaRPr kumimoji="1" lang="ja-JP" altLang="en-US" sz="2400" dirty="0">
              <a:solidFill>
                <a:srgbClr val="FF0000"/>
              </a:solidFill>
              <a:latin typeface="+mj-ea"/>
              <a:ea typeface="+mj-ea"/>
            </a:endParaRPr>
          </a:p>
        </p:txBody>
      </p:sp>
      <p:sp>
        <p:nvSpPr>
          <p:cNvPr id="11" name="矢印: 右 10">
            <a:extLst>
              <a:ext uri="{FF2B5EF4-FFF2-40B4-BE49-F238E27FC236}">
                <a16:creationId xmlns:a16="http://schemas.microsoft.com/office/drawing/2014/main" id="{F24F2346-C010-46F7-9486-34D5EE7D00B9}"/>
              </a:ext>
            </a:extLst>
          </p:cNvPr>
          <p:cNvSpPr/>
          <p:nvPr/>
        </p:nvSpPr>
        <p:spPr>
          <a:xfrm rot="10800000" flipH="1">
            <a:off x="4783116" y="3295908"/>
            <a:ext cx="3130797" cy="5229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FBAD085-E883-47C0-86F1-B6F81F6A18AA}"/>
              </a:ext>
            </a:extLst>
          </p:cNvPr>
          <p:cNvSpPr txBox="1"/>
          <p:nvPr/>
        </p:nvSpPr>
        <p:spPr>
          <a:xfrm>
            <a:off x="5011108" y="2952791"/>
            <a:ext cx="2339102"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バイアスの除去</a:t>
            </a:r>
            <a:endParaRPr kumimoji="1" lang="ja-JP" altLang="en-US" sz="2400" dirty="0">
              <a:solidFill>
                <a:schemeClr val="tx1"/>
              </a:solidFill>
              <a:latin typeface="+mj-ea"/>
              <a:ea typeface="+mj-ea"/>
            </a:endParaRPr>
          </a:p>
        </p:txBody>
      </p:sp>
      <p:sp>
        <p:nvSpPr>
          <p:cNvPr id="13" name="テキスト ボックス 12">
            <a:extLst>
              <a:ext uri="{FF2B5EF4-FFF2-40B4-BE49-F238E27FC236}">
                <a16:creationId xmlns:a16="http://schemas.microsoft.com/office/drawing/2014/main" id="{6DAD3E5F-9907-4A3E-829C-DBB62EA4A4E6}"/>
              </a:ext>
            </a:extLst>
          </p:cNvPr>
          <p:cNvSpPr txBox="1"/>
          <p:nvPr/>
        </p:nvSpPr>
        <p:spPr>
          <a:xfrm>
            <a:off x="5011108" y="3764143"/>
            <a:ext cx="2416679" cy="830997"/>
          </a:xfrm>
          <a:prstGeom prst="rect">
            <a:avLst/>
          </a:prstGeom>
          <a:noFill/>
        </p:spPr>
        <p:txBody>
          <a:bodyPr wrap="square" rtlCol="0">
            <a:spAutoFit/>
          </a:bodyPr>
          <a:lstStyle/>
          <a:p>
            <a:pPr algn="ctr"/>
            <a:r>
              <a:rPr lang="ja-JP" altLang="en-US" sz="2400" dirty="0">
                <a:solidFill>
                  <a:srgbClr val="0000FF"/>
                </a:solidFill>
                <a:latin typeface="+mj-ea"/>
                <a:ea typeface="+mj-ea"/>
              </a:rPr>
              <a:t>バイアスがない場合の予測</a:t>
            </a:r>
            <a:endParaRPr kumimoji="1" lang="ja-JP" altLang="en-US" sz="2400" dirty="0">
              <a:solidFill>
                <a:srgbClr val="0000FF"/>
              </a:solidFill>
              <a:latin typeface="+mj-ea"/>
              <a:ea typeface="+mj-ea"/>
            </a:endParaRPr>
          </a:p>
        </p:txBody>
      </p:sp>
      <p:sp>
        <p:nvSpPr>
          <p:cNvPr id="14" name="吹き出し: 円形 13">
            <a:extLst>
              <a:ext uri="{FF2B5EF4-FFF2-40B4-BE49-F238E27FC236}">
                <a16:creationId xmlns:a16="http://schemas.microsoft.com/office/drawing/2014/main" id="{C400CF83-ECD3-4F07-BE9D-E77D15CFA9F4}"/>
              </a:ext>
            </a:extLst>
          </p:cNvPr>
          <p:cNvSpPr/>
          <p:nvPr/>
        </p:nvSpPr>
        <p:spPr>
          <a:xfrm>
            <a:off x="5588101" y="4768928"/>
            <a:ext cx="1839686" cy="1030293"/>
          </a:xfrm>
          <a:prstGeom prst="wedgeEllipseCallout">
            <a:avLst>
              <a:gd name="adj1" fmla="val -13141"/>
              <a:gd name="adj2" fmla="val -6745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729A458-45E0-4490-901B-5307371C8AB4}"/>
              </a:ext>
            </a:extLst>
          </p:cNvPr>
          <p:cNvSpPr txBox="1"/>
          <p:nvPr/>
        </p:nvSpPr>
        <p:spPr>
          <a:xfrm>
            <a:off x="5646169" y="5071910"/>
            <a:ext cx="1723549"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統計モデル</a:t>
            </a:r>
            <a:endParaRPr kumimoji="1" lang="ja-JP" altLang="en-US" sz="2400" dirty="0">
              <a:solidFill>
                <a:schemeClr val="tx1"/>
              </a:solidFill>
              <a:latin typeface="+mj-ea"/>
              <a:ea typeface="+mj-ea"/>
            </a:endParaRPr>
          </a:p>
        </p:txBody>
      </p:sp>
      <p:sp>
        <p:nvSpPr>
          <p:cNvPr id="17" name="テキスト ボックス 16">
            <a:extLst>
              <a:ext uri="{FF2B5EF4-FFF2-40B4-BE49-F238E27FC236}">
                <a16:creationId xmlns:a16="http://schemas.microsoft.com/office/drawing/2014/main" id="{1A5299F0-9F95-4A61-BA39-146EFC8600A6}"/>
              </a:ext>
            </a:extLst>
          </p:cNvPr>
          <p:cNvSpPr txBox="1"/>
          <p:nvPr/>
        </p:nvSpPr>
        <p:spPr>
          <a:xfrm>
            <a:off x="291569" y="1560853"/>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サンプリングバイアスを除去した場合の</a:t>
            </a:r>
            <a:r>
              <a:rPr lang="en-US" altLang="ja-JP" sz="2800" dirty="0">
                <a:latin typeface="+mj-ea"/>
                <a:ea typeface="+mj-ea"/>
              </a:rPr>
              <a:t>CPUE</a:t>
            </a:r>
            <a:r>
              <a:rPr lang="ja-JP" altLang="en-US" sz="2800" dirty="0">
                <a:latin typeface="+mj-ea"/>
                <a:ea typeface="+mj-ea"/>
              </a:rPr>
              <a:t>を予測し、年トレンドを取り出すこと</a:t>
            </a:r>
            <a:endParaRPr lang="en-US" altLang="ja-JP" sz="2800" dirty="0">
              <a:latin typeface="+mj-ea"/>
              <a:ea typeface="+mj-ea"/>
            </a:endParaRPr>
          </a:p>
        </p:txBody>
      </p:sp>
    </p:spTree>
    <p:extLst>
      <p:ext uri="{BB962C8B-B14F-4D97-AF65-F5344CB8AC3E}">
        <p14:creationId xmlns:p14="http://schemas.microsoft.com/office/powerpoint/2010/main" val="422110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統計モデルの「予測力」</a:t>
            </a:r>
          </a:p>
        </p:txBody>
      </p:sp>
      <p:sp>
        <p:nvSpPr>
          <p:cNvPr id="3" name="テキスト ボックス 2">
            <a:extLst>
              <a:ext uri="{FF2B5EF4-FFF2-40B4-BE49-F238E27FC236}">
                <a16:creationId xmlns:a16="http://schemas.microsoft.com/office/drawing/2014/main" id="{A1092951-1AE1-4D06-9AB7-E13C7492B50D}"/>
              </a:ext>
            </a:extLst>
          </p:cNvPr>
          <p:cNvSpPr txBox="1"/>
          <p:nvPr/>
        </p:nvSpPr>
        <p:spPr>
          <a:xfrm>
            <a:off x="472631" y="1778205"/>
            <a:ext cx="11062231" cy="212365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予測力の高いモデルとは、</a:t>
            </a:r>
            <a:r>
              <a:rPr lang="ja-JP" altLang="en-US" sz="2800" dirty="0">
                <a:solidFill>
                  <a:srgbClr val="0000FF"/>
                </a:solidFill>
                <a:latin typeface="+mj-ea"/>
                <a:ea typeface="+mj-ea"/>
              </a:rPr>
              <a:t>節約的かつデータへの当てはまりが良いモデル</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予測力を測る指標：</a:t>
            </a:r>
            <a:endParaRPr lang="en-US" altLang="ja-JP" sz="2800" dirty="0">
              <a:latin typeface="+mj-ea"/>
              <a:ea typeface="+mj-ea"/>
            </a:endParaRPr>
          </a:p>
        </p:txBody>
      </p:sp>
      <p:cxnSp>
        <p:nvCxnSpPr>
          <p:cNvPr id="4" name="直線コネクタ 3">
            <a:extLst>
              <a:ext uri="{FF2B5EF4-FFF2-40B4-BE49-F238E27FC236}">
                <a16:creationId xmlns:a16="http://schemas.microsoft.com/office/drawing/2014/main" id="{28DB1164-F01B-4FC1-A7A4-5C6A06A89302}"/>
              </a:ext>
            </a:extLst>
          </p:cNvPr>
          <p:cNvCxnSpPr>
            <a:cxnSpLocks/>
          </p:cNvCxnSpPr>
          <p:nvPr/>
        </p:nvCxnSpPr>
        <p:spPr>
          <a:xfrm>
            <a:off x="7979229" y="3624942"/>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06A1D6FF-DC57-4EFE-B328-7F575C052C46}"/>
              </a:ext>
            </a:extLst>
          </p:cNvPr>
          <p:cNvCxnSpPr>
            <a:cxnSpLocks/>
          </p:cNvCxnSpPr>
          <p:nvPr/>
        </p:nvCxnSpPr>
        <p:spPr>
          <a:xfrm flipH="1">
            <a:off x="7979229" y="6128656"/>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144AD8E5-1F86-44BA-9833-52A24876096C}"/>
              </a:ext>
            </a:extLst>
          </p:cNvPr>
          <p:cNvSpPr txBox="1"/>
          <p:nvPr/>
        </p:nvSpPr>
        <p:spPr>
          <a:xfrm rot="16200000">
            <a:off x="6221982" y="4686851"/>
            <a:ext cx="2646878" cy="461665"/>
          </a:xfrm>
          <a:prstGeom prst="rect">
            <a:avLst/>
          </a:prstGeom>
          <a:noFill/>
        </p:spPr>
        <p:txBody>
          <a:bodyPr wrap="none" rtlCol="0">
            <a:spAutoFit/>
          </a:bodyPr>
          <a:lstStyle/>
          <a:p>
            <a:pPr algn="ctr"/>
            <a:r>
              <a:rPr lang="ja-JP" altLang="en-US" sz="2400" dirty="0">
                <a:latin typeface="+mj-ea"/>
                <a:ea typeface="+mj-ea"/>
              </a:rPr>
              <a:t>当てはまりの悪さ</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28477A26-9454-412C-84E5-54710DAA7C95}"/>
              </a:ext>
            </a:extLst>
          </p:cNvPr>
          <p:cNvSpPr txBox="1"/>
          <p:nvPr/>
        </p:nvSpPr>
        <p:spPr>
          <a:xfrm>
            <a:off x="9053470" y="6224866"/>
            <a:ext cx="1107996" cy="461665"/>
          </a:xfrm>
          <a:prstGeom prst="rect">
            <a:avLst/>
          </a:prstGeom>
          <a:noFill/>
        </p:spPr>
        <p:txBody>
          <a:bodyPr wrap="none" rtlCol="0">
            <a:spAutoFit/>
          </a:bodyPr>
          <a:lstStyle/>
          <a:p>
            <a:pPr algn="ctr"/>
            <a:r>
              <a:rPr lang="ja-JP" altLang="en-US" sz="2400" dirty="0">
                <a:latin typeface="+mj-ea"/>
                <a:ea typeface="+mj-ea"/>
              </a:rPr>
              <a:t>複雑さ</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760D39B1-BF59-4D3E-A421-F8CF9AEF5198}"/>
              </a:ext>
            </a:extLst>
          </p:cNvPr>
          <p:cNvSpPr txBox="1"/>
          <p:nvPr/>
        </p:nvSpPr>
        <p:spPr>
          <a:xfrm>
            <a:off x="831860" y="5287816"/>
            <a:ext cx="5155282" cy="523220"/>
          </a:xfrm>
          <a:prstGeom prst="rect">
            <a:avLst/>
          </a:prstGeom>
          <a:noFill/>
        </p:spPr>
        <p:txBody>
          <a:bodyPr wrap="square" rtlCol="0">
            <a:spAutoFit/>
          </a:bodyPr>
          <a:lstStyle/>
          <a:p>
            <a:pPr>
              <a:spcAft>
                <a:spcPts val="1200"/>
              </a:spcAft>
            </a:pPr>
            <a:r>
              <a:rPr lang="en-US" altLang="ja-JP" sz="2800" dirty="0">
                <a:latin typeface="+mj-ea"/>
                <a:ea typeface="+mj-ea"/>
              </a:rPr>
              <a:t>AIC</a:t>
            </a:r>
            <a:r>
              <a:rPr lang="ja-JP" altLang="en-US" sz="2800" dirty="0">
                <a:latin typeface="+mj-ea"/>
                <a:ea typeface="+mj-ea"/>
              </a:rPr>
              <a:t> </a:t>
            </a:r>
            <a:r>
              <a:rPr lang="en-US" altLang="ja-JP" sz="2800" dirty="0">
                <a:latin typeface="+mj-ea"/>
                <a:ea typeface="+mj-ea"/>
              </a:rPr>
              <a:t>=</a:t>
            </a:r>
            <a:r>
              <a:rPr lang="ja-JP" altLang="en-US" sz="2800" dirty="0">
                <a:latin typeface="+mj-ea"/>
                <a:ea typeface="+mj-ea"/>
              </a:rPr>
              <a:t> </a:t>
            </a:r>
            <a:r>
              <a:rPr lang="en-US" altLang="ja-JP" sz="2800" dirty="0">
                <a:solidFill>
                  <a:srgbClr val="0000FF"/>
                </a:solidFill>
                <a:latin typeface="+mj-ea"/>
                <a:ea typeface="+mj-ea"/>
              </a:rPr>
              <a:t>-2*Log(L) </a:t>
            </a:r>
            <a:r>
              <a:rPr lang="en-US" altLang="ja-JP" sz="2800" dirty="0">
                <a:latin typeface="+mj-ea"/>
                <a:ea typeface="+mj-ea"/>
              </a:rPr>
              <a:t>+ </a:t>
            </a:r>
            <a:r>
              <a:rPr lang="en-US" altLang="ja-JP" sz="2800" dirty="0">
                <a:solidFill>
                  <a:srgbClr val="FF0000"/>
                </a:solidFill>
                <a:latin typeface="+mj-ea"/>
                <a:ea typeface="+mj-ea"/>
              </a:rPr>
              <a:t>2*p</a:t>
            </a:r>
          </a:p>
        </p:txBody>
      </p:sp>
      <p:grpSp>
        <p:nvGrpSpPr>
          <p:cNvPr id="13" name="グループ化 12">
            <a:extLst>
              <a:ext uri="{FF2B5EF4-FFF2-40B4-BE49-F238E27FC236}">
                <a16:creationId xmlns:a16="http://schemas.microsoft.com/office/drawing/2014/main" id="{21493598-FA2B-4B29-AE05-8B126A8D57E2}"/>
              </a:ext>
            </a:extLst>
          </p:cNvPr>
          <p:cNvGrpSpPr/>
          <p:nvPr/>
        </p:nvGrpSpPr>
        <p:grpSpPr>
          <a:xfrm>
            <a:off x="902903" y="4044263"/>
            <a:ext cx="5443473" cy="1035446"/>
            <a:chOff x="902903" y="2901261"/>
            <a:chExt cx="5443473" cy="1035446"/>
          </a:xfrm>
        </p:grpSpPr>
        <p:sp>
          <p:nvSpPr>
            <p:cNvPr id="10" name="楕円 9">
              <a:extLst>
                <a:ext uri="{FF2B5EF4-FFF2-40B4-BE49-F238E27FC236}">
                  <a16:creationId xmlns:a16="http://schemas.microsoft.com/office/drawing/2014/main" id="{5F50EE1F-835E-4747-982A-53FDB0DF9ADA}"/>
                </a:ext>
              </a:extLst>
            </p:cNvPr>
            <p:cNvSpPr/>
            <p:nvPr/>
          </p:nvSpPr>
          <p:spPr>
            <a:xfrm>
              <a:off x="902903" y="2901261"/>
              <a:ext cx="2166257" cy="1003236"/>
            </a:xfrm>
            <a:prstGeom prst="ellipse">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当てはまりの悪さ</a:t>
              </a:r>
              <a:endParaRPr kumimoji="1" lang="ja-JP" altLang="en-US" sz="2000" dirty="0">
                <a:solidFill>
                  <a:schemeClr val="tx1"/>
                </a:solidFill>
                <a:latin typeface="+mj-ea"/>
                <a:ea typeface="+mj-ea"/>
              </a:endParaRPr>
            </a:p>
          </p:txBody>
        </p:sp>
        <p:sp>
          <p:nvSpPr>
            <p:cNvPr id="11" name="加算記号 10">
              <a:extLst>
                <a:ext uri="{FF2B5EF4-FFF2-40B4-BE49-F238E27FC236}">
                  <a16:creationId xmlns:a16="http://schemas.microsoft.com/office/drawing/2014/main" id="{E188D8B9-F6A6-4989-A846-0B7DE12606C0}"/>
                </a:ext>
              </a:extLst>
            </p:cNvPr>
            <p:cNvSpPr/>
            <p:nvPr/>
          </p:nvSpPr>
          <p:spPr>
            <a:xfrm>
              <a:off x="3374573" y="3127260"/>
              <a:ext cx="522515" cy="551237"/>
            </a:xfrm>
            <a:prstGeom prst="mathPlus">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B354F528-9FB4-4EFF-801D-979EDD1165EC}"/>
                </a:ext>
              </a:extLst>
            </p:cNvPr>
            <p:cNvSpPr/>
            <p:nvPr/>
          </p:nvSpPr>
          <p:spPr>
            <a:xfrm>
              <a:off x="4180119" y="2933471"/>
              <a:ext cx="2166257" cy="1003236"/>
            </a:xfrm>
            <a:prstGeom prst="ellipse">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モデルの</a:t>
              </a:r>
              <a:endParaRPr lang="en-US" altLang="ja-JP" sz="2000" dirty="0">
                <a:solidFill>
                  <a:schemeClr val="tx1"/>
                </a:solidFill>
                <a:latin typeface="+mj-ea"/>
                <a:ea typeface="+mj-ea"/>
              </a:endParaRPr>
            </a:p>
            <a:p>
              <a:pPr algn="ctr"/>
              <a:r>
                <a:rPr lang="ja-JP" altLang="en-US" sz="2000" dirty="0">
                  <a:solidFill>
                    <a:schemeClr val="tx1"/>
                  </a:solidFill>
                  <a:latin typeface="+mj-ea"/>
                  <a:ea typeface="+mj-ea"/>
                </a:rPr>
                <a:t>複雑さ</a:t>
              </a:r>
              <a:endParaRPr kumimoji="1" lang="ja-JP" altLang="en-US" sz="2000" dirty="0">
                <a:solidFill>
                  <a:schemeClr val="tx1"/>
                </a:solidFill>
                <a:latin typeface="+mj-ea"/>
                <a:ea typeface="+mj-ea"/>
              </a:endParaRPr>
            </a:p>
          </p:txBody>
        </p:sp>
      </p:grpSp>
      <p:sp>
        <p:nvSpPr>
          <p:cNvPr id="14" name="円弧 13">
            <a:extLst>
              <a:ext uri="{FF2B5EF4-FFF2-40B4-BE49-F238E27FC236}">
                <a16:creationId xmlns:a16="http://schemas.microsoft.com/office/drawing/2014/main" id="{586DCD07-5D09-41C0-BECA-B3C7F2F095C5}"/>
              </a:ext>
            </a:extLst>
          </p:cNvPr>
          <p:cNvSpPr/>
          <p:nvPr/>
        </p:nvSpPr>
        <p:spPr>
          <a:xfrm rot="10620315">
            <a:off x="8187518" y="1708601"/>
            <a:ext cx="4204157" cy="3994628"/>
          </a:xfrm>
          <a:prstGeom prst="arc">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7B79499-EF5F-4F1C-BCD9-F3C9E083692E}"/>
              </a:ext>
            </a:extLst>
          </p:cNvPr>
          <p:cNvSpPr/>
          <p:nvPr/>
        </p:nvSpPr>
        <p:spPr>
          <a:xfrm>
            <a:off x="8759556" y="5082378"/>
            <a:ext cx="293914" cy="2939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EE94591-9B54-4092-928D-43B5847EA560}"/>
              </a:ext>
            </a:extLst>
          </p:cNvPr>
          <p:cNvSpPr txBox="1"/>
          <p:nvPr/>
        </p:nvSpPr>
        <p:spPr>
          <a:xfrm>
            <a:off x="6808431" y="2638542"/>
            <a:ext cx="4726431" cy="852478"/>
          </a:xfrm>
          <a:prstGeom prst="rect">
            <a:avLst/>
          </a:prstGeom>
          <a:noFill/>
        </p:spPr>
        <p:txBody>
          <a:bodyPr wrap="square" rtlCol="0">
            <a:spAutoFit/>
          </a:bodyPr>
          <a:lstStyle/>
          <a:p>
            <a:pPr algn="ctr"/>
            <a:r>
              <a:rPr lang="ja-JP" altLang="en-US" sz="2400" dirty="0">
                <a:solidFill>
                  <a:srgbClr val="0000FF"/>
                </a:solidFill>
                <a:latin typeface="+mj-ea"/>
                <a:ea typeface="+mj-ea"/>
              </a:rPr>
              <a:t>トレードオフにおいてバランスのいいポイントを探す</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13930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74D585-5171-4216-8166-78F705F18D8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標準化の現状</a:t>
            </a:r>
          </a:p>
        </p:txBody>
      </p:sp>
      <p:sp>
        <p:nvSpPr>
          <p:cNvPr id="3" name="テキスト ボックス 2">
            <a:extLst>
              <a:ext uri="{FF2B5EF4-FFF2-40B4-BE49-F238E27FC236}">
                <a16:creationId xmlns:a16="http://schemas.microsoft.com/office/drawing/2014/main" id="{C5201AB9-E56F-4A07-AECC-A2FECB208E6B}"/>
              </a:ext>
            </a:extLst>
          </p:cNvPr>
          <p:cNvSpPr txBox="1"/>
          <p:nvPr/>
        </p:nvSpPr>
        <p:spPr>
          <a:xfrm>
            <a:off x="472631" y="1778205"/>
            <a:ext cx="11062231"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我が国の資源評価で標準化</a:t>
            </a:r>
            <a:r>
              <a:rPr lang="en-US" altLang="ja-JP" sz="2800" dirty="0">
                <a:latin typeface="+mj-ea"/>
                <a:ea typeface="+mj-ea"/>
              </a:rPr>
              <a:t>CPUE</a:t>
            </a:r>
            <a:r>
              <a:rPr lang="ja-JP" altLang="en-US" sz="2800" dirty="0">
                <a:latin typeface="+mj-ea"/>
                <a:ea typeface="+mj-ea"/>
              </a:rPr>
              <a:t>を導入している資源が増加中：スルメイカ、マサバ（太平洋・対馬）、ホッケ、スケトウダラ、トラフグ（伊勢三河湾）</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新たな手法の開発により、時空間分布の解明の解明が進展</a:t>
            </a:r>
            <a:endParaRPr lang="en-US" altLang="ja-JP" sz="2800" dirty="0">
              <a:latin typeface="+mj-ea"/>
              <a:ea typeface="+mj-ea"/>
            </a:endParaRPr>
          </a:p>
        </p:txBody>
      </p:sp>
      <p:pic>
        <p:nvPicPr>
          <p:cNvPr id="4" name="図 3">
            <a:extLst>
              <a:ext uri="{FF2B5EF4-FFF2-40B4-BE49-F238E27FC236}">
                <a16:creationId xmlns:a16="http://schemas.microsoft.com/office/drawing/2014/main" id="{3D69A380-15EB-45FB-B3BD-8F918B5F3C03}"/>
              </a:ext>
            </a:extLst>
          </p:cNvPr>
          <p:cNvPicPr>
            <a:picLocks noChangeAspect="1"/>
          </p:cNvPicPr>
          <p:nvPr/>
        </p:nvPicPr>
        <p:blipFill>
          <a:blip r:embed="rId2"/>
          <a:stretch>
            <a:fillRect/>
          </a:stretch>
        </p:blipFill>
        <p:spPr>
          <a:xfrm>
            <a:off x="1042738" y="3835492"/>
            <a:ext cx="2310062" cy="3005438"/>
          </a:xfrm>
          <a:prstGeom prst="rect">
            <a:avLst/>
          </a:prstGeom>
        </p:spPr>
      </p:pic>
      <p:sp>
        <p:nvSpPr>
          <p:cNvPr id="5" name="テキスト ボックス 4">
            <a:extLst>
              <a:ext uri="{FF2B5EF4-FFF2-40B4-BE49-F238E27FC236}">
                <a16:creationId xmlns:a16="http://schemas.microsoft.com/office/drawing/2014/main" id="{FA18B911-887A-4793-8205-FBE3222F67EC}"/>
              </a:ext>
            </a:extLst>
          </p:cNvPr>
          <p:cNvSpPr txBox="1"/>
          <p:nvPr/>
        </p:nvSpPr>
        <p:spPr>
          <a:xfrm>
            <a:off x="3015916" y="6292820"/>
            <a:ext cx="495701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2015</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C763C457-D2AD-4A95-84D0-E50ADBE98C68}"/>
              </a:ext>
            </a:extLst>
          </p:cNvPr>
          <p:cNvPicPr>
            <a:picLocks noChangeAspect="1"/>
          </p:cNvPicPr>
          <p:nvPr/>
        </p:nvPicPr>
        <p:blipFill>
          <a:blip r:embed="rId3"/>
          <a:stretch>
            <a:fillRect/>
          </a:stretch>
        </p:blipFill>
        <p:spPr>
          <a:xfrm>
            <a:off x="6096000" y="3835492"/>
            <a:ext cx="4786563" cy="2244793"/>
          </a:xfrm>
          <a:prstGeom prst="rect">
            <a:avLst/>
          </a:prstGeom>
        </p:spPr>
      </p:pic>
      <p:sp>
        <p:nvSpPr>
          <p:cNvPr id="7" name="テキスト ボックス 6">
            <a:extLst>
              <a:ext uri="{FF2B5EF4-FFF2-40B4-BE49-F238E27FC236}">
                <a16:creationId xmlns:a16="http://schemas.microsoft.com/office/drawing/2014/main" id="{38475E69-5652-4841-B75C-C22FDCCE2992}"/>
              </a:ext>
            </a:extLst>
          </p:cNvPr>
          <p:cNvSpPr txBox="1"/>
          <p:nvPr/>
        </p:nvSpPr>
        <p:spPr>
          <a:xfrm>
            <a:off x="4007260" y="4004700"/>
            <a:ext cx="2310062" cy="461665"/>
          </a:xfrm>
          <a:prstGeom prst="rect">
            <a:avLst/>
          </a:prstGeom>
          <a:solidFill>
            <a:srgbClr val="FFCCFF"/>
          </a:solidFill>
        </p:spPr>
        <p:txBody>
          <a:bodyPr wrap="square" rtlCol="0">
            <a:spAutoFit/>
          </a:bodyPr>
          <a:lstStyle/>
          <a:p>
            <a:pPr algn="ctr"/>
            <a:r>
              <a:rPr lang="ja-JP" altLang="en-US" sz="2400" dirty="0">
                <a:latin typeface="+mj-ea"/>
                <a:ea typeface="+mj-ea"/>
              </a:rPr>
              <a:t>重心の変化</a:t>
            </a:r>
            <a:endParaRPr lang="en-US" altLang="ja-JP" sz="2400" dirty="0">
              <a:latin typeface="+mj-ea"/>
              <a:ea typeface="+mj-ea"/>
            </a:endParaRPr>
          </a:p>
        </p:txBody>
      </p:sp>
      <p:sp>
        <p:nvSpPr>
          <p:cNvPr id="8" name="テキスト ボックス 7">
            <a:extLst>
              <a:ext uri="{FF2B5EF4-FFF2-40B4-BE49-F238E27FC236}">
                <a16:creationId xmlns:a16="http://schemas.microsoft.com/office/drawing/2014/main" id="{0A67F858-3EF4-4849-91AC-A52D85C52D3A}"/>
              </a:ext>
            </a:extLst>
          </p:cNvPr>
          <p:cNvSpPr txBox="1"/>
          <p:nvPr/>
        </p:nvSpPr>
        <p:spPr>
          <a:xfrm>
            <a:off x="7696774" y="6271048"/>
            <a:ext cx="4190428"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a:t>
            </a:r>
            <a:r>
              <a:rPr lang="ja-JP" altLang="en-US" sz="2000" dirty="0">
                <a:latin typeface="+mj-ea"/>
                <a:ea typeface="+mj-ea"/>
              </a:rPr>
              <a:t>６</a:t>
            </a:r>
            <a:r>
              <a:rPr lang="en-US" altLang="ja-JP" sz="2000" dirty="0">
                <a:latin typeface="+mj-ea"/>
                <a:ea typeface="+mj-ea"/>
              </a:rPr>
              <a:t> MEE)</a:t>
            </a:r>
            <a:endParaRPr kumimoji="1" lang="ja-JP" altLang="en-US" sz="2000" dirty="0">
              <a:latin typeface="+mj-ea"/>
              <a:ea typeface="+mj-ea"/>
            </a:endParaRPr>
          </a:p>
        </p:txBody>
      </p:sp>
    </p:spTree>
    <p:extLst>
      <p:ext uri="{BB962C8B-B14F-4D97-AF65-F5344CB8AC3E}">
        <p14:creationId xmlns:p14="http://schemas.microsoft.com/office/powerpoint/2010/main" val="11973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4" name="テキスト ボックス 3">
            <a:extLst>
              <a:ext uri="{FF2B5EF4-FFF2-40B4-BE49-F238E27FC236}">
                <a16:creationId xmlns:a16="http://schemas.microsoft.com/office/drawing/2014/main" id="{5EB39465-98B8-473D-8843-BE839E24885A}"/>
              </a:ext>
            </a:extLst>
          </p:cNvPr>
          <p:cNvSpPr txBox="1"/>
          <p:nvPr/>
        </p:nvSpPr>
        <p:spPr>
          <a:xfrm>
            <a:off x="472631" y="1487299"/>
            <a:ext cx="11062231" cy="49244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様々な確率分布を使った一般化線形モデル </a:t>
            </a:r>
            <a:r>
              <a:rPr lang="en-US" altLang="ja-JP" sz="2400" b="0" i="0" dirty="0">
                <a:solidFill>
                  <a:srgbClr val="24292E"/>
                </a:solidFill>
                <a:effectLst/>
                <a:latin typeface="+mj-ea"/>
                <a:ea typeface="+mj-ea"/>
              </a:rPr>
              <a:t>(GLM)</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一般化加法モデル </a:t>
            </a:r>
            <a:r>
              <a:rPr lang="en-US" altLang="ja-JP" sz="2400" b="0" i="0" dirty="0">
                <a:solidFill>
                  <a:srgbClr val="24292E"/>
                </a:solidFill>
                <a:effectLst/>
                <a:latin typeface="+mj-ea"/>
                <a:ea typeface="+mj-ea"/>
              </a:rPr>
              <a:t>(GAM)</a:t>
            </a: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r>
              <a:rPr lang="en-US" altLang="ja-JP" sz="2400" dirty="0">
                <a:solidFill>
                  <a:srgbClr val="24292E"/>
                </a:solidFill>
                <a:latin typeface="HG丸ｺﾞｼｯｸM-PRO" panose="020F0600000000000000" pitchFamily="50" charset="-128"/>
                <a:ea typeface="HG丸ｺﾞｼｯｸM-PRO" panose="020F0600000000000000" pitchFamily="50" charset="-128"/>
              </a:rPr>
              <a:t>: zero inflated model /</a:t>
            </a:r>
            <a:r>
              <a:rPr lang="ja-JP" altLang="en-US" sz="2400" dirty="0">
                <a:solidFill>
                  <a:srgbClr val="24292E"/>
                </a:solidFill>
                <a:latin typeface="HG丸ｺﾞｼｯｸM-PRO" panose="020F0600000000000000" pitchFamily="50" charset="-128"/>
                <a:ea typeface="HG丸ｺﾞｼｯｸM-PRO" panose="020F0600000000000000" pitchFamily="50" charset="-128"/>
              </a:rPr>
              <a:t> </a:t>
            </a:r>
            <a:r>
              <a:rPr lang="en-US" altLang="ja-JP" sz="2400" dirty="0">
                <a:solidFill>
                  <a:srgbClr val="24292E"/>
                </a:solidFill>
                <a:latin typeface="HG丸ｺﾞｼｯｸM-PRO" panose="020F0600000000000000" pitchFamily="50" charset="-128"/>
                <a:ea typeface="HG丸ｺﾞｼｯｸM-PRO" panose="020F0600000000000000" pitchFamily="50" charset="-128"/>
              </a:rPr>
              <a:t>delta GLM</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GLM</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を使った海区分け</a:t>
            </a: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一般化線形混合モデル </a:t>
            </a:r>
            <a:r>
              <a:rPr lang="en-US" altLang="ja-JP" sz="2400" b="0" i="0" dirty="0">
                <a:solidFill>
                  <a:srgbClr val="24292E"/>
                </a:solidFill>
                <a:effectLst/>
                <a:latin typeface="+mj-ea"/>
                <a:ea typeface="+mj-ea"/>
              </a:rPr>
              <a:t>(GLMM)</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空間自己相関を扱ったモデル</a:t>
            </a:r>
            <a:r>
              <a:rPr lang="en-US" altLang="ja-JP" sz="2400" b="0" i="0" dirty="0">
                <a:solidFill>
                  <a:srgbClr val="24292E"/>
                </a:solidFill>
                <a:effectLst/>
                <a:latin typeface="+mj-ea"/>
                <a:ea typeface="+mj-ea"/>
              </a:rPr>
              <a:t>: CAR model</a:t>
            </a:r>
          </a:p>
          <a:p>
            <a:pPr marL="342900" indent="-342900">
              <a:spcAft>
                <a:spcPts val="600"/>
              </a:spcAft>
              <a:buFont typeface="Wingdings" panose="05000000000000000000" pitchFamily="2" charset="2"/>
              <a:buChar char="p"/>
            </a:pPr>
            <a:r>
              <a:rPr lang="en-US" altLang="ja-JP" sz="2400" dirty="0">
                <a:solidFill>
                  <a:srgbClr val="24292E"/>
                </a:solidFill>
                <a:latin typeface="HG丸ｺﾞｼｯｸM-PRO" panose="020F0600000000000000" pitchFamily="50" charset="-128"/>
                <a:ea typeface="HG丸ｺﾞｼｯｸM-PRO" panose="020F0600000000000000" pitchFamily="50" charset="-128"/>
              </a:rPr>
              <a:t>VAST</a:t>
            </a:r>
            <a:r>
              <a:rPr lang="ja-JP" altLang="en-US" sz="2400" dirty="0">
                <a:solidFill>
                  <a:srgbClr val="24292E"/>
                </a:solidFill>
                <a:latin typeface="HG丸ｺﾞｼｯｸM-PRO" panose="020F0600000000000000" pitchFamily="50" charset="-128"/>
                <a:ea typeface="HG丸ｺﾞｼｯｸM-PRO" panose="020F0600000000000000" pitchFamily="50" charset="-128"/>
              </a:rPr>
              <a:t>の紹介</a:t>
            </a:r>
            <a:endParaRPr lang="en-US" altLang="ja-JP" sz="2400" b="0" i="0" dirty="0">
              <a:solidFill>
                <a:srgbClr val="24292E"/>
              </a:solidFill>
              <a:effectLst/>
              <a:latin typeface="+mj-ea"/>
              <a:ea typeface="+mj-ea"/>
            </a:endParaRPr>
          </a:p>
        </p:txBody>
      </p:sp>
    </p:spTree>
    <p:extLst>
      <p:ext uri="{BB962C8B-B14F-4D97-AF65-F5344CB8AC3E}">
        <p14:creationId xmlns:p14="http://schemas.microsoft.com/office/powerpoint/2010/main" val="230997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実例１：シャコの月別</a:t>
            </a:r>
            <a:r>
              <a:rPr lang="en-US" altLang="ja-JP" dirty="0">
                <a:latin typeface="+mj-ea"/>
              </a:rPr>
              <a:t>CPUE</a:t>
            </a:r>
            <a:r>
              <a:rPr lang="ja-JP" altLang="en-US" dirty="0">
                <a:latin typeface="+mj-ea"/>
              </a:rPr>
              <a:t>データ</a:t>
            </a:r>
          </a:p>
        </p:txBody>
      </p:sp>
      <p:sp>
        <p:nvSpPr>
          <p:cNvPr id="3" name="正方形/長方形 2">
            <a:extLst>
              <a:ext uri="{FF2B5EF4-FFF2-40B4-BE49-F238E27FC236}">
                <a16:creationId xmlns:a16="http://schemas.microsoft.com/office/drawing/2014/main" id="{9574A9A8-AD6C-48A8-AE3D-60B9EB19B0BF}"/>
              </a:ext>
            </a:extLst>
          </p:cNvPr>
          <p:cNvSpPr/>
          <p:nvPr/>
        </p:nvSpPr>
        <p:spPr>
          <a:xfrm>
            <a:off x="838200" y="1735513"/>
            <a:ext cx="4572699" cy="2308324"/>
          </a:xfrm>
          <a:prstGeom prst="rect">
            <a:avLst/>
          </a:prstGeom>
          <a:solidFill>
            <a:schemeClr val="bg1">
              <a:lumMod val="95000"/>
            </a:schemeClr>
          </a:solidFill>
        </p:spPr>
        <p:txBody>
          <a:bodyPr wrap="square">
            <a:spAutoFit/>
          </a:bodyPr>
          <a:lstStyle/>
          <a:p>
            <a:r>
              <a:rPr lang="en-US" altLang="ja-JP" dirty="0">
                <a:latin typeface="Consolas" panose="020B0609020204030204" pitchFamily="49" charset="0"/>
              </a:rPr>
              <a:t>&gt; head(</a:t>
            </a:r>
            <a:r>
              <a:rPr lang="en-US" altLang="ja-JP" dirty="0" err="1">
                <a:latin typeface="Consolas" panose="020B0609020204030204" pitchFamily="49" charset="0"/>
              </a:rPr>
              <a:t>dat</a:t>
            </a:r>
            <a:r>
              <a:rPr lang="en-US" altLang="ja-JP" dirty="0">
                <a:latin typeface="Consolas" panose="020B0609020204030204" pitchFamily="49" charset="0"/>
              </a:rPr>
              <a:t>)</a:t>
            </a:r>
          </a:p>
          <a:p>
            <a:r>
              <a:rPr lang="en-US" altLang="ja-JP" dirty="0">
                <a:latin typeface="Consolas" panose="020B0609020204030204" pitchFamily="49" charset="0"/>
              </a:rPr>
              <a:t>  Year Month Catch Effort     CPUE</a:t>
            </a:r>
          </a:p>
          <a:p>
            <a:r>
              <a:rPr lang="en-US" altLang="ja-JP" dirty="0">
                <a:latin typeface="Consolas" panose="020B0609020204030204" pitchFamily="49" charset="0"/>
              </a:rPr>
              <a:t>1 2002     1  8404    327 25.70031</a:t>
            </a:r>
          </a:p>
          <a:p>
            <a:r>
              <a:rPr lang="en-US" altLang="ja-JP" dirty="0">
                <a:latin typeface="Consolas" panose="020B0609020204030204" pitchFamily="49" charset="0"/>
              </a:rPr>
              <a:t>2 2002     2 10945    334 32.76946</a:t>
            </a:r>
          </a:p>
          <a:p>
            <a:r>
              <a:rPr lang="en-US" altLang="ja-JP" dirty="0">
                <a:latin typeface="Consolas" panose="020B0609020204030204" pitchFamily="49" charset="0"/>
              </a:rPr>
              <a:t>3 2002     3 14456    479 30.17954</a:t>
            </a:r>
          </a:p>
          <a:p>
            <a:r>
              <a:rPr lang="en-US" altLang="ja-JP" dirty="0">
                <a:latin typeface="Consolas" panose="020B0609020204030204" pitchFamily="49" charset="0"/>
              </a:rPr>
              <a:t>4 2002     4 31887    693 46.01299</a:t>
            </a:r>
          </a:p>
          <a:p>
            <a:r>
              <a:rPr lang="en-US" altLang="ja-JP" dirty="0">
                <a:latin typeface="Consolas" panose="020B0609020204030204" pitchFamily="49" charset="0"/>
              </a:rPr>
              <a:t>5 2002     5 21873    768 28.48047</a:t>
            </a:r>
          </a:p>
          <a:p>
            <a:r>
              <a:rPr lang="en-US" altLang="ja-JP" dirty="0">
                <a:latin typeface="Consolas" panose="020B0609020204030204" pitchFamily="49" charset="0"/>
              </a:rPr>
              <a:t>6 2002     6 18028    910 19.81099</a:t>
            </a:r>
            <a:endParaRPr lang="ja-JP" altLang="en-US"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57CAC7E2-B6D8-4975-8F5C-0667CE375266}"/>
              </a:ext>
            </a:extLst>
          </p:cNvPr>
          <p:cNvSpPr txBox="1"/>
          <p:nvPr/>
        </p:nvSpPr>
        <p:spPr>
          <a:xfrm>
            <a:off x="838200" y="4550431"/>
            <a:ext cx="4483920" cy="1569660"/>
          </a:xfrm>
          <a:prstGeom prst="rect">
            <a:avLst/>
          </a:prstGeom>
          <a:solidFill>
            <a:srgbClr val="CCECFF"/>
          </a:solidFill>
        </p:spPr>
        <p:txBody>
          <a:bodyPr wrap="none" rtlCol="0">
            <a:spAutoFit/>
          </a:bodyPr>
          <a:lstStyle/>
          <a:p>
            <a:r>
              <a:rPr lang="ja-JP" altLang="en-US" sz="2400" dirty="0">
                <a:latin typeface="+mj-ea"/>
                <a:ea typeface="+mj-ea"/>
              </a:rPr>
              <a:t>使用するデータ</a:t>
            </a:r>
            <a:endParaRPr lang="en-US" altLang="ja-JP" sz="2400" dirty="0">
              <a:latin typeface="+mj-ea"/>
              <a:ea typeface="+mj-ea"/>
            </a:endParaRPr>
          </a:p>
          <a:p>
            <a:pPr marL="457200" indent="-457200">
              <a:buFont typeface="Arial" panose="020B0604020202020204" pitchFamily="34" charset="0"/>
              <a:buChar char="•"/>
            </a:pPr>
            <a:r>
              <a:rPr kumimoji="1" lang="en-US" altLang="ja-JP" sz="2400" dirty="0">
                <a:latin typeface="+mj-ea"/>
                <a:ea typeface="+mj-ea"/>
              </a:rPr>
              <a:t>2002</a:t>
            </a:r>
            <a:r>
              <a:rPr kumimoji="1" lang="ja-JP" altLang="en-US" sz="2400" dirty="0">
                <a:latin typeface="+mj-ea"/>
                <a:ea typeface="+mj-ea"/>
              </a:rPr>
              <a:t>～</a:t>
            </a:r>
            <a:r>
              <a:rPr kumimoji="1" lang="en-US" altLang="ja-JP" sz="2400" dirty="0">
                <a:latin typeface="+mj-ea"/>
                <a:ea typeface="+mj-ea"/>
              </a:rPr>
              <a:t>17</a:t>
            </a:r>
            <a:r>
              <a:rPr kumimoji="1" lang="ja-JP" altLang="en-US" sz="2400" dirty="0">
                <a:latin typeface="+mj-ea"/>
                <a:ea typeface="+mj-ea"/>
              </a:rPr>
              <a:t>年の月別データ</a:t>
            </a:r>
            <a:endParaRPr kumimoji="1" lang="en-US" altLang="ja-JP" sz="2400" dirty="0">
              <a:latin typeface="+mj-ea"/>
              <a:ea typeface="+mj-ea"/>
            </a:endParaRPr>
          </a:p>
          <a:p>
            <a:pPr marL="457200" indent="-457200">
              <a:buFont typeface="Arial" panose="020B0604020202020204" pitchFamily="34" charset="0"/>
              <a:buChar char="•"/>
            </a:pPr>
            <a:r>
              <a:rPr lang="ja-JP" altLang="en-US" sz="2400" dirty="0">
                <a:latin typeface="+mj-ea"/>
                <a:ea typeface="+mj-ea"/>
              </a:rPr>
              <a:t>小型底引き網の</a:t>
            </a:r>
            <a:r>
              <a:rPr kumimoji="1" lang="ja-JP" altLang="en-US" sz="2400" dirty="0">
                <a:latin typeface="+mj-ea"/>
                <a:ea typeface="+mj-ea"/>
              </a:rPr>
              <a:t>漁獲量 </a:t>
            </a:r>
            <a:r>
              <a:rPr kumimoji="1" lang="en-US" altLang="ja-JP" sz="2400" dirty="0">
                <a:latin typeface="+mj-ea"/>
                <a:ea typeface="+mj-ea"/>
              </a:rPr>
              <a:t>(kg)</a:t>
            </a:r>
          </a:p>
          <a:p>
            <a:pPr marL="457200" indent="-457200">
              <a:buFont typeface="Arial" panose="020B0604020202020204" pitchFamily="34" charset="0"/>
              <a:buChar char="•"/>
            </a:pPr>
            <a:r>
              <a:rPr kumimoji="1" lang="ja-JP" altLang="en-US" sz="2400" dirty="0">
                <a:latin typeface="+mj-ea"/>
                <a:ea typeface="+mj-ea"/>
              </a:rPr>
              <a:t>努力量</a:t>
            </a:r>
            <a:r>
              <a:rPr lang="ja-JP" altLang="en-US" sz="2400" dirty="0">
                <a:latin typeface="+mj-ea"/>
                <a:ea typeface="+mj-ea"/>
              </a:rPr>
              <a:t>（延べ隻数）</a:t>
            </a:r>
            <a:endParaRPr kumimoji="1" lang="ja-JP" altLang="en-US" sz="2400" dirty="0">
              <a:latin typeface="+mj-ea"/>
              <a:ea typeface="+mj-ea"/>
            </a:endParaRPr>
          </a:p>
        </p:txBody>
      </p:sp>
      <p:pic>
        <p:nvPicPr>
          <p:cNvPr id="9" name="図 8">
            <a:extLst>
              <a:ext uri="{FF2B5EF4-FFF2-40B4-BE49-F238E27FC236}">
                <a16:creationId xmlns:a16="http://schemas.microsoft.com/office/drawing/2014/main" id="{BACE9107-71E1-4858-A8E7-A35EF4AF5F27}"/>
              </a:ext>
            </a:extLst>
          </p:cNvPr>
          <p:cNvPicPr>
            <a:picLocks noChangeAspect="1"/>
          </p:cNvPicPr>
          <p:nvPr/>
        </p:nvPicPr>
        <p:blipFill>
          <a:blip r:embed="rId2"/>
          <a:stretch>
            <a:fillRect/>
          </a:stretch>
        </p:blipFill>
        <p:spPr>
          <a:xfrm>
            <a:off x="6170981" y="1634845"/>
            <a:ext cx="5732997" cy="4478904"/>
          </a:xfrm>
          <a:prstGeom prst="rect">
            <a:avLst/>
          </a:prstGeom>
        </p:spPr>
      </p:pic>
      <p:sp>
        <p:nvSpPr>
          <p:cNvPr id="10" name="テキスト ボックス 9">
            <a:extLst>
              <a:ext uri="{FF2B5EF4-FFF2-40B4-BE49-F238E27FC236}">
                <a16:creationId xmlns:a16="http://schemas.microsoft.com/office/drawing/2014/main" id="{1F64A11D-AF14-4BB3-B738-CBD77A22C95D}"/>
              </a:ext>
            </a:extLst>
          </p:cNvPr>
          <p:cNvSpPr txBox="1"/>
          <p:nvPr/>
        </p:nvSpPr>
        <p:spPr>
          <a:xfrm>
            <a:off x="8562829" y="6123543"/>
            <a:ext cx="949299" cy="369332"/>
          </a:xfrm>
          <a:prstGeom prst="rect">
            <a:avLst/>
          </a:prstGeom>
          <a:noFill/>
        </p:spPr>
        <p:txBody>
          <a:bodyPr wrap="none" rtlCol="0">
            <a:spAutoFit/>
          </a:bodyPr>
          <a:lstStyle/>
          <a:p>
            <a:r>
              <a:rPr kumimoji="1" lang="en-US" altLang="ja-JP">
                <a:latin typeface="+mj-ea"/>
                <a:ea typeface="+mj-ea"/>
              </a:rPr>
              <a:t>Month</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BA71E86A-3564-4CC5-BC8E-08B39602CA85}"/>
              </a:ext>
            </a:extLst>
          </p:cNvPr>
          <p:cNvSpPr txBox="1"/>
          <p:nvPr/>
        </p:nvSpPr>
        <p:spPr>
          <a:xfrm rot="16200000">
            <a:off x="5472753" y="3689630"/>
            <a:ext cx="877163" cy="369332"/>
          </a:xfrm>
          <a:prstGeom prst="rect">
            <a:avLst/>
          </a:prstGeom>
          <a:noFill/>
        </p:spPr>
        <p:txBody>
          <a:bodyPr wrap="none" rtlCol="0">
            <a:spAutoFit/>
          </a:bodyPr>
          <a:lstStyle/>
          <a:p>
            <a:r>
              <a:rPr kumimoji="1" lang="en-US" altLang="ja-JP" dirty="0">
                <a:latin typeface="+mj-ea"/>
                <a:ea typeface="+mj-ea"/>
              </a:rPr>
              <a:t>CPUE</a:t>
            </a:r>
            <a:endParaRPr kumimoji="1" lang="ja-JP" altLang="en-US" dirty="0">
              <a:latin typeface="+mj-ea"/>
              <a:ea typeface="+mj-ea"/>
            </a:endParaRPr>
          </a:p>
        </p:txBody>
      </p:sp>
    </p:spTree>
    <p:extLst>
      <p:ext uri="{BB962C8B-B14F-4D97-AF65-F5344CB8AC3E}">
        <p14:creationId xmlns:p14="http://schemas.microsoft.com/office/powerpoint/2010/main" val="74804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一般化線形モデル </a:t>
            </a:r>
            <a:r>
              <a:rPr lang="en-US" altLang="ja-JP" dirty="0">
                <a:latin typeface="+mj-ea"/>
              </a:rPr>
              <a:t>(GLM)</a:t>
            </a:r>
            <a:r>
              <a:rPr lang="ja-JP" altLang="en-US" dirty="0">
                <a:latin typeface="+mj-ea"/>
              </a:rPr>
              <a:t>：正規分布</a:t>
            </a:r>
          </a:p>
        </p:txBody>
      </p:sp>
      <p:grpSp>
        <p:nvGrpSpPr>
          <p:cNvPr id="17" name="グループ化 16">
            <a:extLst>
              <a:ext uri="{FF2B5EF4-FFF2-40B4-BE49-F238E27FC236}">
                <a16:creationId xmlns:a16="http://schemas.microsoft.com/office/drawing/2014/main" id="{D2F9ACA3-2B8A-4B17-A468-09E816D07C81}"/>
              </a:ext>
            </a:extLst>
          </p:cNvPr>
          <p:cNvGrpSpPr/>
          <p:nvPr/>
        </p:nvGrpSpPr>
        <p:grpSpPr>
          <a:xfrm>
            <a:off x="288722" y="1688040"/>
            <a:ext cx="10880521" cy="1144876"/>
            <a:chOff x="288722" y="1948099"/>
            <a:chExt cx="10880521" cy="1144876"/>
          </a:xfrm>
        </p:grpSpPr>
        <p:sp>
          <p:nvSpPr>
            <p:cNvPr id="4" name="正方形/長方形 3">
              <a:extLst>
                <a:ext uri="{FF2B5EF4-FFF2-40B4-BE49-F238E27FC236}">
                  <a16:creationId xmlns:a16="http://schemas.microsoft.com/office/drawing/2014/main" id="{206A5855-A66E-4E9D-AB52-0FA76D4958BF}"/>
                </a:ext>
              </a:extLst>
            </p:cNvPr>
            <p:cNvSpPr/>
            <p:nvPr/>
          </p:nvSpPr>
          <p:spPr>
            <a:xfrm>
              <a:off x="288722" y="1948099"/>
              <a:ext cx="10880521" cy="400110"/>
            </a:xfrm>
            <a:prstGeom prst="rect">
              <a:avLst/>
            </a:prstGeom>
            <a:solidFill>
              <a:schemeClr val="bg1">
                <a:lumMod val="95000"/>
              </a:schemeClr>
            </a:solidFill>
          </p:spPr>
          <p:txBody>
            <a:bodyPr wrap="square">
              <a:spAutoFit/>
            </a:bodyPr>
            <a:lstStyle/>
            <a:p>
              <a:r>
                <a:rPr lang="ja-JP" altLang="en-US" sz="2000" dirty="0">
                  <a:latin typeface="Consolas" panose="020B0609020204030204" pitchFamily="49" charset="0"/>
                </a:rPr>
                <a:t>norm &lt;- </a:t>
              </a:r>
              <a:r>
                <a:rPr lang="ja-JP" altLang="en-US" sz="2000" dirty="0">
                  <a:solidFill>
                    <a:srgbClr val="FF0000"/>
                  </a:solidFill>
                  <a:latin typeface="Consolas" panose="020B0609020204030204" pitchFamily="49" charset="0"/>
                </a:rPr>
                <a:t>glm(</a:t>
              </a:r>
              <a:r>
                <a:rPr lang="ja-JP" altLang="en-US" sz="2000" dirty="0">
                  <a:latin typeface="Consolas" panose="020B0609020204030204" pitchFamily="49" charset="0"/>
                </a:rPr>
                <a:t>CPUE ~ Year + Month, family = gaussian(), data = dat</a:t>
              </a:r>
              <a:r>
                <a:rPr lang="ja-JP" altLang="en-US" sz="2000" dirty="0">
                  <a:solidFill>
                    <a:srgbClr val="FF0000"/>
                  </a:solidFill>
                  <a:latin typeface="Consolas" panose="020B0609020204030204" pitchFamily="49" charset="0"/>
                </a:rPr>
                <a:t>)</a:t>
              </a:r>
            </a:p>
          </p:txBody>
        </p:sp>
        <p:cxnSp>
          <p:nvCxnSpPr>
            <p:cNvPr id="7" name="直線矢印コネクタ 6">
              <a:extLst>
                <a:ext uri="{FF2B5EF4-FFF2-40B4-BE49-F238E27FC236}">
                  <a16:creationId xmlns:a16="http://schemas.microsoft.com/office/drawing/2014/main" id="{321FFD80-8657-458D-9428-5E233DEA55DE}"/>
                </a:ext>
              </a:extLst>
            </p:cNvPr>
            <p:cNvCxnSpPr/>
            <p:nvPr/>
          </p:nvCxnSpPr>
          <p:spPr>
            <a:xfrm>
              <a:off x="2290194" y="2348209"/>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5E7E5D2-7254-4C9B-AB00-95DB3FF0CDE7}"/>
                </a:ext>
              </a:extLst>
            </p:cNvPr>
            <p:cNvSpPr txBox="1"/>
            <p:nvPr/>
          </p:nvSpPr>
          <p:spPr>
            <a:xfrm>
              <a:off x="1684900"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目的変数</a:t>
              </a:r>
              <a:endParaRPr kumimoji="1" lang="ja-JP" altLang="en-US" sz="2000" dirty="0">
                <a:solidFill>
                  <a:srgbClr val="0000FF"/>
                </a:solidFill>
                <a:latin typeface="+mj-ea"/>
                <a:ea typeface="+mj-ea"/>
              </a:endParaRPr>
            </a:p>
          </p:txBody>
        </p:sp>
        <p:sp>
          <p:nvSpPr>
            <p:cNvPr id="9" name="右中かっこ 8">
              <a:extLst>
                <a:ext uri="{FF2B5EF4-FFF2-40B4-BE49-F238E27FC236}">
                  <a16:creationId xmlns:a16="http://schemas.microsoft.com/office/drawing/2014/main" id="{7DC635B2-36E6-4F3A-AE86-74C738F2D44B}"/>
                </a:ext>
              </a:extLst>
            </p:cNvPr>
            <p:cNvSpPr/>
            <p:nvPr/>
          </p:nvSpPr>
          <p:spPr>
            <a:xfrm rot="5400000">
              <a:off x="3787849" y="1662095"/>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1F7ED7A-9927-4436-B8EC-1DCB647040EE}"/>
                </a:ext>
              </a:extLst>
            </p:cNvPr>
            <p:cNvSpPr txBox="1"/>
            <p:nvPr/>
          </p:nvSpPr>
          <p:spPr>
            <a:xfrm>
              <a:off x="3289934"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説明変数</a:t>
              </a:r>
              <a:endParaRPr kumimoji="1" lang="ja-JP" altLang="en-US" sz="2000" dirty="0">
                <a:solidFill>
                  <a:srgbClr val="0000FF"/>
                </a:solidFill>
                <a:latin typeface="+mj-ea"/>
                <a:ea typeface="+mj-ea"/>
              </a:endParaRPr>
            </a:p>
          </p:txBody>
        </p:sp>
        <p:sp>
          <p:nvSpPr>
            <p:cNvPr id="11" name="右中かっこ 10">
              <a:extLst>
                <a:ext uri="{FF2B5EF4-FFF2-40B4-BE49-F238E27FC236}">
                  <a16:creationId xmlns:a16="http://schemas.microsoft.com/office/drawing/2014/main" id="{C654F685-2BAE-45E4-9F18-AC42FF477B88}"/>
                </a:ext>
              </a:extLst>
            </p:cNvPr>
            <p:cNvSpPr/>
            <p:nvPr/>
          </p:nvSpPr>
          <p:spPr>
            <a:xfrm rot="5400000">
              <a:off x="6217167" y="1185936"/>
              <a:ext cx="214758" cy="2669202"/>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A34F13F-A06B-4FF2-ADE1-F5B2DF940B91}"/>
                </a:ext>
              </a:extLst>
            </p:cNvPr>
            <p:cNvSpPr txBox="1"/>
            <p:nvPr/>
          </p:nvSpPr>
          <p:spPr>
            <a:xfrm>
              <a:off x="4894968" y="2692865"/>
              <a:ext cx="3262432" cy="400110"/>
            </a:xfrm>
            <a:prstGeom prst="rect">
              <a:avLst/>
            </a:prstGeom>
            <a:noFill/>
          </p:spPr>
          <p:txBody>
            <a:bodyPr wrap="none" rtlCol="0">
              <a:spAutoFit/>
            </a:bodyPr>
            <a:lstStyle/>
            <a:p>
              <a:r>
                <a:rPr lang="ja-JP" altLang="en-US" sz="2000" dirty="0">
                  <a:solidFill>
                    <a:srgbClr val="0000FF"/>
                  </a:solidFill>
                  <a:latin typeface="+mj-ea"/>
                  <a:ea typeface="+mj-ea"/>
                </a:rPr>
                <a:t>確率分布（今は正規分布）</a:t>
              </a:r>
              <a:endParaRPr kumimoji="1" lang="ja-JP" altLang="en-US" sz="2000" dirty="0">
                <a:solidFill>
                  <a:srgbClr val="0000FF"/>
                </a:solidFill>
                <a:latin typeface="+mj-ea"/>
                <a:ea typeface="+mj-ea"/>
              </a:endParaRPr>
            </a:p>
          </p:txBody>
        </p:sp>
        <p:sp>
          <p:nvSpPr>
            <p:cNvPr id="13" name="右中かっこ 12">
              <a:extLst>
                <a:ext uri="{FF2B5EF4-FFF2-40B4-BE49-F238E27FC236}">
                  <a16:creationId xmlns:a16="http://schemas.microsoft.com/office/drawing/2014/main" id="{DA2F1AC0-60FB-48CF-9FD5-717904649A47}"/>
                </a:ext>
              </a:extLst>
            </p:cNvPr>
            <p:cNvSpPr/>
            <p:nvPr/>
          </p:nvSpPr>
          <p:spPr>
            <a:xfrm rot="5400000">
              <a:off x="8524147" y="1798337"/>
              <a:ext cx="214758" cy="142762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362735-2266-48E0-9798-28D0DD66CC5D}"/>
                </a:ext>
              </a:extLst>
            </p:cNvPr>
            <p:cNvSpPr txBox="1"/>
            <p:nvPr/>
          </p:nvSpPr>
          <p:spPr>
            <a:xfrm>
              <a:off x="8157400" y="2692865"/>
              <a:ext cx="954107" cy="400110"/>
            </a:xfrm>
            <a:prstGeom prst="rect">
              <a:avLst/>
            </a:prstGeom>
            <a:noFill/>
          </p:spPr>
          <p:txBody>
            <a:bodyPr wrap="none" rtlCol="0">
              <a:spAutoFit/>
            </a:bodyPr>
            <a:lstStyle/>
            <a:p>
              <a:r>
                <a:rPr lang="ja-JP" altLang="en-US" sz="2000" dirty="0">
                  <a:solidFill>
                    <a:srgbClr val="0000FF"/>
                  </a:solidFill>
                  <a:latin typeface="+mj-ea"/>
                  <a:ea typeface="+mj-ea"/>
                </a:rPr>
                <a:t>データ</a:t>
              </a:r>
              <a:endParaRPr kumimoji="1" lang="ja-JP" altLang="en-US" sz="2000" dirty="0">
                <a:solidFill>
                  <a:srgbClr val="0000FF"/>
                </a:solidFill>
                <a:latin typeface="+mj-ea"/>
                <a:ea typeface="+mj-ea"/>
              </a:endParaRPr>
            </a:p>
          </p:txBody>
        </p:sp>
      </p:grpSp>
      <p:sp>
        <p:nvSpPr>
          <p:cNvPr id="16" name="正方形/長方形 15">
            <a:extLst>
              <a:ext uri="{FF2B5EF4-FFF2-40B4-BE49-F238E27FC236}">
                <a16:creationId xmlns:a16="http://schemas.microsoft.com/office/drawing/2014/main" id="{E75A6A89-218D-4970-84D5-21A552B601A2}"/>
              </a:ext>
            </a:extLst>
          </p:cNvPr>
          <p:cNvSpPr/>
          <p:nvPr/>
        </p:nvSpPr>
        <p:spPr>
          <a:xfrm>
            <a:off x="2862994" y="3127051"/>
            <a:ext cx="3965645" cy="347787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as.data.frame</a:t>
            </a:r>
            <a:r>
              <a:rPr lang="en-US" altLang="ja-JP" sz="2000" dirty="0">
                <a:latin typeface="Consolas" panose="020B0609020204030204" pitchFamily="49" charset="0"/>
              </a:rPr>
              <a:t>(</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            </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(Intercept)  20.510672</a:t>
            </a:r>
          </a:p>
          <a:p>
            <a:r>
              <a:rPr lang="en-US" altLang="ja-JP" sz="2000" dirty="0">
                <a:latin typeface="Consolas" panose="020B0609020204030204" pitchFamily="49" charset="0"/>
              </a:rPr>
              <a:t>Year2003     -8.988538</a:t>
            </a:r>
          </a:p>
          <a:p>
            <a:r>
              <a:rPr lang="en-US" altLang="ja-JP" sz="2000" dirty="0">
                <a:latin typeface="Consolas" panose="020B0609020204030204" pitchFamily="49" charset="0"/>
              </a:rPr>
              <a:t>Year2004      1.471489</a:t>
            </a:r>
          </a:p>
          <a:p>
            <a:r>
              <a:rPr lang="en-US" altLang="ja-JP" sz="2000" dirty="0">
                <a:latin typeface="Consolas" panose="020B0609020204030204" pitchFamily="49" charset="0"/>
              </a:rPr>
              <a:t>... </a:t>
            </a:r>
          </a:p>
          <a:p>
            <a:r>
              <a:rPr lang="en-US" altLang="ja-JP" sz="2000" dirty="0">
                <a:latin typeface="Consolas" panose="020B0609020204030204" pitchFamily="49" charset="0"/>
              </a:rPr>
              <a:t>Year2017    -16.904601</a:t>
            </a:r>
          </a:p>
          <a:p>
            <a:r>
              <a:rPr lang="en-US" altLang="ja-JP" sz="2000" dirty="0">
                <a:latin typeface="Consolas" panose="020B0609020204030204" pitchFamily="49" charset="0"/>
              </a:rPr>
              <a:t>Month2        2.952152</a:t>
            </a:r>
          </a:p>
          <a:p>
            <a:r>
              <a:rPr lang="en-US" altLang="ja-JP" sz="2000" dirty="0">
                <a:latin typeface="Consolas" panose="020B0609020204030204" pitchFamily="49" charset="0"/>
              </a:rPr>
              <a:t>Month3        7.907778</a:t>
            </a:r>
          </a:p>
          <a:p>
            <a:r>
              <a:rPr lang="en-US" altLang="ja-JP" sz="2000" dirty="0">
                <a:latin typeface="Consolas" panose="020B0609020204030204" pitchFamily="49" charset="0"/>
              </a:rPr>
              <a:t>...</a:t>
            </a:r>
          </a:p>
          <a:p>
            <a:r>
              <a:rPr lang="en-US" altLang="ja-JP" sz="2000" dirty="0">
                <a:latin typeface="Consolas" panose="020B0609020204030204" pitchFamily="49" charset="0"/>
              </a:rPr>
              <a:t>Month12      -4.651303</a:t>
            </a:r>
            <a:endParaRPr lang="ja-JP" altLang="en-US" sz="2000" dirty="0">
              <a:latin typeface="Consolas" panose="020B0609020204030204" pitchFamily="49" charset="0"/>
            </a:endParaRPr>
          </a:p>
        </p:txBody>
      </p:sp>
      <p:sp>
        <p:nvSpPr>
          <p:cNvPr id="29" name="右中かっこ 28">
            <a:extLst>
              <a:ext uri="{FF2B5EF4-FFF2-40B4-BE49-F238E27FC236}">
                <a16:creationId xmlns:a16="http://schemas.microsoft.com/office/drawing/2014/main" id="{FEABC7D8-2043-48D5-A554-6C8FD463EC8B}"/>
              </a:ext>
            </a:extLst>
          </p:cNvPr>
          <p:cNvSpPr/>
          <p:nvPr/>
        </p:nvSpPr>
        <p:spPr>
          <a:xfrm rot="10800000">
            <a:off x="2625756" y="4132475"/>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3D2719C-F9BC-423E-897E-8A8177B8D168}"/>
              </a:ext>
            </a:extLst>
          </p:cNvPr>
          <p:cNvSpPr txBox="1"/>
          <p:nvPr/>
        </p:nvSpPr>
        <p:spPr>
          <a:xfrm>
            <a:off x="1383485" y="4359021"/>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2017</a:t>
            </a:r>
            <a:r>
              <a:rPr lang="ja-JP" altLang="en-US" sz="2000" dirty="0">
                <a:solidFill>
                  <a:srgbClr val="0000FF"/>
                </a:solidFill>
                <a:latin typeface="+mj-ea"/>
                <a:ea typeface="+mj-ea"/>
              </a:rPr>
              <a:t>年</a:t>
            </a:r>
            <a:endParaRPr kumimoji="1" lang="ja-JP" altLang="en-US" sz="2000" dirty="0">
              <a:solidFill>
                <a:srgbClr val="0000FF"/>
              </a:solidFill>
              <a:latin typeface="+mj-ea"/>
              <a:ea typeface="+mj-ea"/>
            </a:endParaRPr>
          </a:p>
        </p:txBody>
      </p:sp>
      <p:sp>
        <p:nvSpPr>
          <p:cNvPr id="31" name="右中かっこ 30">
            <a:extLst>
              <a:ext uri="{FF2B5EF4-FFF2-40B4-BE49-F238E27FC236}">
                <a16:creationId xmlns:a16="http://schemas.microsoft.com/office/drawing/2014/main" id="{39F87562-AAEE-495E-AC9C-46DC0809115D}"/>
              </a:ext>
            </a:extLst>
          </p:cNvPr>
          <p:cNvSpPr/>
          <p:nvPr/>
        </p:nvSpPr>
        <p:spPr>
          <a:xfrm rot="10800000">
            <a:off x="2625755" y="5377819"/>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7EC406E-AEE7-4A8C-B5D5-84A31648AF35}"/>
              </a:ext>
            </a:extLst>
          </p:cNvPr>
          <p:cNvSpPr txBox="1"/>
          <p:nvPr/>
        </p:nvSpPr>
        <p:spPr>
          <a:xfrm>
            <a:off x="1383484" y="5604365"/>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月～</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12</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34" name="直線矢印コネクタ 33">
            <a:extLst>
              <a:ext uri="{FF2B5EF4-FFF2-40B4-BE49-F238E27FC236}">
                <a16:creationId xmlns:a16="http://schemas.microsoft.com/office/drawing/2014/main" id="{947E9867-AF4D-4000-9D4A-986B767896E8}"/>
              </a:ext>
            </a:extLst>
          </p:cNvPr>
          <p:cNvCxnSpPr>
            <a:cxnSpLocks/>
          </p:cNvCxnSpPr>
          <p:nvPr/>
        </p:nvCxnSpPr>
        <p:spPr>
          <a:xfrm>
            <a:off x="6256684" y="3967993"/>
            <a:ext cx="412565"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4C09430-7817-4EE1-859F-CA3EA70F1450}"/>
              </a:ext>
            </a:extLst>
          </p:cNvPr>
          <p:cNvSpPr txBox="1"/>
          <p:nvPr/>
        </p:nvSpPr>
        <p:spPr>
          <a:xfrm>
            <a:off x="6761528" y="3732365"/>
            <a:ext cx="5197257" cy="400110"/>
          </a:xfrm>
          <a:prstGeom prst="rect">
            <a:avLst/>
          </a:prstGeom>
          <a:noFill/>
        </p:spPr>
        <p:txBody>
          <a:bodyPr wrap="non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a:t>
            </a:r>
            <a:r>
              <a:rPr lang="en-US" altLang="ja-JP" sz="2000" dirty="0">
                <a:solidFill>
                  <a:srgbClr val="FF0000"/>
                </a:solidFill>
                <a:latin typeface="+mj-ea"/>
                <a:ea typeface="+mj-ea"/>
              </a:rPr>
              <a:t>1</a:t>
            </a:r>
            <a:r>
              <a:rPr lang="ja-JP" altLang="en-US" sz="2000" dirty="0">
                <a:solidFill>
                  <a:srgbClr val="FF0000"/>
                </a:solidFill>
                <a:latin typeface="+mj-ea"/>
                <a:ea typeface="+mj-ea"/>
              </a:rPr>
              <a:t>月の回帰係数 </a:t>
            </a:r>
            <a:r>
              <a:rPr lang="en-US" altLang="ja-JP" sz="2000" dirty="0">
                <a:latin typeface="+mj-ea"/>
                <a:ea typeface="+mj-ea"/>
              </a:rPr>
              <a:t>(</a:t>
            </a:r>
            <a:r>
              <a:rPr lang="ja-JP" altLang="en-US" sz="2000" dirty="0">
                <a:latin typeface="+mj-ea"/>
                <a:ea typeface="+mj-ea"/>
              </a:rPr>
              <a:t>最初のカテゴリ</a:t>
            </a:r>
            <a:r>
              <a:rPr lang="en-US" altLang="ja-JP" sz="2000" dirty="0">
                <a:latin typeface="+mj-ea"/>
                <a:ea typeface="+mj-ea"/>
              </a:rPr>
              <a:t>)</a:t>
            </a:r>
            <a:endParaRPr kumimoji="1" lang="ja-JP" altLang="en-US" sz="2000" dirty="0">
              <a:latin typeface="+mj-ea"/>
              <a:ea typeface="+mj-ea"/>
            </a:endParaRPr>
          </a:p>
        </p:txBody>
      </p:sp>
      <p:sp>
        <p:nvSpPr>
          <p:cNvPr id="36" name="右中かっこ 35">
            <a:extLst>
              <a:ext uri="{FF2B5EF4-FFF2-40B4-BE49-F238E27FC236}">
                <a16:creationId xmlns:a16="http://schemas.microsoft.com/office/drawing/2014/main" id="{D29CC92B-8293-4AC2-BC30-A097224CB6CB}"/>
              </a:ext>
            </a:extLst>
          </p:cNvPr>
          <p:cNvSpPr/>
          <p:nvPr/>
        </p:nvSpPr>
        <p:spPr>
          <a:xfrm rot="10800000" flipH="1">
            <a:off x="6284984" y="4125482"/>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38" name="テキスト ボックス 37">
            <a:extLst>
              <a:ext uri="{FF2B5EF4-FFF2-40B4-BE49-F238E27FC236}">
                <a16:creationId xmlns:a16="http://schemas.microsoft.com/office/drawing/2014/main" id="{00B02479-788F-4B1A-918F-59E72F93962D}"/>
              </a:ext>
            </a:extLst>
          </p:cNvPr>
          <p:cNvSpPr txBox="1"/>
          <p:nvPr/>
        </p:nvSpPr>
        <p:spPr>
          <a:xfrm>
            <a:off x="6752690" y="4368325"/>
            <a:ext cx="2850892" cy="707886"/>
          </a:xfrm>
          <a:prstGeom prst="rect">
            <a:avLst/>
          </a:prstGeom>
          <a:noFill/>
        </p:spPr>
        <p:txBody>
          <a:bodyPr wrap="squar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年と比較したときの回帰係数</a:t>
            </a:r>
            <a:endParaRPr kumimoji="1" lang="ja-JP" altLang="en-US" sz="2000" dirty="0">
              <a:solidFill>
                <a:srgbClr val="FF0000"/>
              </a:solidFill>
              <a:latin typeface="+mj-ea"/>
              <a:ea typeface="+mj-ea"/>
            </a:endParaRPr>
          </a:p>
        </p:txBody>
      </p:sp>
      <p:sp>
        <p:nvSpPr>
          <p:cNvPr id="39" name="右中かっこ 38">
            <a:extLst>
              <a:ext uri="{FF2B5EF4-FFF2-40B4-BE49-F238E27FC236}">
                <a16:creationId xmlns:a16="http://schemas.microsoft.com/office/drawing/2014/main" id="{DD5EB8CB-1589-48DD-88D8-52F38D760A34}"/>
              </a:ext>
            </a:extLst>
          </p:cNvPr>
          <p:cNvSpPr/>
          <p:nvPr/>
        </p:nvSpPr>
        <p:spPr>
          <a:xfrm rot="10800000" flipH="1">
            <a:off x="6294771" y="5351674"/>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40" name="テキスト ボックス 39">
            <a:extLst>
              <a:ext uri="{FF2B5EF4-FFF2-40B4-BE49-F238E27FC236}">
                <a16:creationId xmlns:a16="http://schemas.microsoft.com/office/drawing/2014/main" id="{4DC8408C-3343-4F66-A1CE-B9E982D64CC5}"/>
              </a:ext>
            </a:extLst>
          </p:cNvPr>
          <p:cNvSpPr txBox="1"/>
          <p:nvPr/>
        </p:nvSpPr>
        <p:spPr>
          <a:xfrm>
            <a:off x="6762477" y="5594517"/>
            <a:ext cx="2850892" cy="707886"/>
          </a:xfrm>
          <a:prstGeom prst="rect">
            <a:avLst/>
          </a:prstGeom>
          <a:noFill/>
        </p:spPr>
        <p:txBody>
          <a:bodyPr wrap="square" rtlCol="0">
            <a:spAutoFit/>
          </a:bodyPr>
          <a:lstStyle/>
          <a:p>
            <a:r>
              <a:rPr lang="en-US" altLang="ja-JP" sz="2000" dirty="0">
                <a:solidFill>
                  <a:srgbClr val="FF0000"/>
                </a:solidFill>
                <a:latin typeface="+mj-ea"/>
                <a:ea typeface="+mj-ea"/>
              </a:rPr>
              <a:t>1</a:t>
            </a:r>
            <a:r>
              <a:rPr lang="ja-JP" altLang="en-US" sz="2000" dirty="0">
                <a:solidFill>
                  <a:srgbClr val="FF0000"/>
                </a:solidFill>
                <a:latin typeface="+mj-ea"/>
                <a:ea typeface="+mj-ea"/>
              </a:rPr>
              <a:t>月と比較したときの回帰係数</a:t>
            </a:r>
            <a:endParaRPr kumimoji="1" lang="ja-JP" altLang="en-US" sz="2000" dirty="0">
              <a:solidFill>
                <a:srgbClr val="FF0000"/>
              </a:solidFill>
              <a:latin typeface="+mj-ea"/>
              <a:ea typeface="+mj-ea"/>
            </a:endParaRPr>
          </a:p>
        </p:txBody>
      </p:sp>
      <p:sp>
        <p:nvSpPr>
          <p:cNvPr id="41" name="テキスト ボックス 40">
            <a:extLst>
              <a:ext uri="{FF2B5EF4-FFF2-40B4-BE49-F238E27FC236}">
                <a16:creationId xmlns:a16="http://schemas.microsoft.com/office/drawing/2014/main" id="{E586F59E-1278-4DE8-A5BE-18CD03F9F917}"/>
              </a:ext>
            </a:extLst>
          </p:cNvPr>
          <p:cNvSpPr txBox="1"/>
          <p:nvPr/>
        </p:nvSpPr>
        <p:spPr>
          <a:xfrm>
            <a:off x="363250" y="3198167"/>
            <a:ext cx="2031325" cy="461665"/>
          </a:xfrm>
          <a:prstGeom prst="rect">
            <a:avLst/>
          </a:prstGeom>
          <a:solidFill>
            <a:srgbClr val="CCECFF"/>
          </a:solidFill>
        </p:spPr>
        <p:txBody>
          <a:bodyPr wrap="none" rtlCol="0">
            <a:spAutoFit/>
          </a:bodyPr>
          <a:lstStyle/>
          <a:p>
            <a:r>
              <a:rPr kumimoji="1" lang="ja-JP" altLang="en-US" sz="2400" dirty="0">
                <a:latin typeface="+mj-ea"/>
                <a:ea typeface="+mj-ea"/>
              </a:rPr>
              <a:t>係数表の見方</a:t>
            </a:r>
          </a:p>
        </p:txBody>
      </p:sp>
    </p:spTree>
    <p:extLst>
      <p:ext uri="{BB962C8B-B14F-4D97-AF65-F5344CB8AC3E}">
        <p14:creationId xmlns:p14="http://schemas.microsoft.com/office/powerpoint/2010/main" val="337124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30" grpId="0"/>
      <p:bldP spid="31" grpId="0" animBg="1"/>
      <p:bldP spid="32" grpId="0"/>
      <p:bldP spid="35" grpId="0"/>
      <p:bldP spid="36" grpId="0" animBg="1"/>
      <p:bldP spid="38" grpId="0"/>
      <p:bldP spid="39" grpId="0" animBg="1"/>
      <p:bldP spid="40" grpId="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a:t>
            </a:r>
            <a:r>
              <a:rPr lang="ja-JP" altLang="en-US" u="sng" dirty="0">
                <a:latin typeface="+mj-ea"/>
              </a:rPr>
              <a:t>交互作用なし</a:t>
            </a:r>
            <a:r>
              <a:rPr lang="ja-JP" altLang="en-US" dirty="0">
                <a:latin typeface="+mj-ea"/>
              </a:rPr>
              <a:t>）</a:t>
            </a:r>
          </a:p>
        </p:txBody>
      </p:sp>
      <p:sp>
        <p:nvSpPr>
          <p:cNvPr id="5" name="正方形/長方形 4">
            <a:extLst>
              <a:ext uri="{FF2B5EF4-FFF2-40B4-BE49-F238E27FC236}">
                <a16:creationId xmlns:a16="http://schemas.microsoft.com/office/drawing/2014/main" id="{D3B9C6F4-0A2B-428F-8A46-371168C1821C}"/>
              </a:ext>
            </a:extLst>
          </p:cNvPr>
          <p:cNvSpPr/>
          <p:nvPr/>
        </p:nvSpPr>
        <p:spPr>
          <a:xfrm>
            <a:off x="364680" y="1690688"/>
            <a:ext cx="7361581" cy="317009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c()</a:t>
            </a:r>
          </a:p>
          <a:p>
            <a:r>
              <a:rPr lang="en-US" altLang="ja-JP" sz="2000" dirty="0">
                <a:solidFill>
                  <a:srgbClr val="00B050"/>
                </a:solidFill>
                <a:latin typeface="Consolas" panose="020B0609020204030204" pitchFamily="49" charset="0"/>
              </a:rPr>
              <a:t>for (</a:t>
            </a:r>
            <a:r>
              <a:rPr lang="en-US" altLang="ja-JP" sz="2000" dirty="0" err="1">
                <a:solidFill>
                  <a:srgbClr val="00B050"/>
                </a:solidFill>
                <a:latin typeface="Consolas" panose="020B0609020204030204" pitchFamily="49" charset="0"/>
              </a:rPr>
              <a:t>i</a:t>
            </a:r>
            <a:r>
              <a:rPr lang="en-US" altLang="ja-JP" sz="2000" dirty="0">
                <a:solidFill>
                  <a:srgbClr val="00B050"/>
                </a:solidFill>
                <a:latin typeface="Consolas" panose="020B0609020204030204" pitchFamily="49" charset="0"/>
              </a:rPr>
              <a:t> in 1:nyear) {</a:t>
            </a:r>
          </a:p>
          <a:p>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if</a:t>
            </a:r>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==1)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a:t>
            </a:r>
            <a:r>
              <a:rPr lang="en-US" altLang="ja-JP" sz="2000" dirty="0">
                <a:latin typeface="Consolas" panose="020B0609020204030204" pitchFamily="49" charset="0"/>
              </a:rPr>
              <a:t>#1</a:t>
            </a:r>
            <a:r>
              <a:rPr lang="ja-JP" altLang="en-US" sz="2000" dirty="0">
                <a:latin typeface="Consolas" panose="020B0609020204030204" pitchFamily="49" charset="0"/>
              </a:rPr>
              <a:t>年目は切片の係数</a:t>
            </a:r>
          </a:p>
          <a:p>
            <a:r>
              <a:rPr lang="ja-JP" altLang="en-US" sz="2000" dirty="0">
                <a:latin typeface="Consolas" panose="020B0609020204030204" pitchFamily="49" charset="0"/>
              </a:rPr>
              <a:t>  </a:t>
            </a:r>
            <a:r>
              <a:rPr lang="en-US" altLang="ja-JP" sz="2000" dirty="0">
                <a:solidFill>
                  <a:srgbClr val="FF0000"/>
                </a:solidFill>
                <a:latin typeface="Consolas" panose="020B0609020204030204" pitchFamily="49" charset="0"/>
              </a:rPr>
              <a:t>else</a:t>
            </a:r>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p>
          <a:p>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a:t>
            </a:r>
            <a:r>
              <a:rPr lang="ja-JP" altLang="en-US" sz="2000" dirty="0">
                <a:solidFill>
                  <a:srgbClr val="0000FF"/>
                </a:solidFill>
                <a:latin typeface="Consolas" panose="020B0609020204030204" pitchFamily="49" charset="0"/>
              </a:rPr>
              <a:t>　</a:t>
            </a:r>
            <a:r>
              <a:rPr lang="en-US" altLang="ja-JP" sz="2000" dirty="0">
                <a:latin typeface="Consolas" panose="020B0609020204030204" pitchFamily="49" charset="0"/>
              </a:rPr>
              <a:t># 2</a:t>
            </a:r>
            <a:r>
              <a:rPr lang="ja-JP" altLang="en-US" sz="2000" dirty="0">
                <a:latin typeface="Consolas" panose="020B0609020204030204" pitchFamily="49" charset="0"/>
              </a:rPr>
              <a:t>年目以降は切片</a:t>
            </a:r>
            <a:r>
              <a:rPr lang="en-US" altLang="ja-JP" sz="2000" dirty="0">
                <a:latin typeface="Consolas" panose="020B0609020204030204" pitchFamily="49" charset="0"/>
              </a:rPr>
              <a:t>+</a:t>
            </a:r>
            <a:r>
              <a:rPr lang="ja-JP" altLang="en-US" sz="2000" dirty="0">
                <a:latin typeface="Consolas" panose="020B0609020204030204" pitchFamily="49" charset="0"/>
              </a:rPr>
              <a:t>回帰係数</a:t>
            </a:r>
          </a:p>
          <a:p>
            <a:r>
              <a:rPr lang="en-US" altLang="ja-JP" sz="2000" dirty="0">
                <a:solidFill>
                  <a:srgbClr val="00B05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 #scaled by mean</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667534E9-8C64-44B5-81E9-B7B9EE4FBAC6}"/>
              </a:ext>
            </a:extLst>
          </p:cNvPr>
          <p:cNvSpPr txBox="1"/>
          <p:nvPr/>
        </p:nvSpPr>
        <p:spPr>
          <a:xfrm>
            <a:off x="364680" y="5473470"/>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pic>
        <p:nvPicPr>
          <p:cNvPr id="7" name="図 6">
            <a:extLst>
              <a:ext uri="{FF2B5EF4-FFF2-40B4-BE49-F238E27FC236}">
                <a16:creationId xmlns:a16="http://schemas.microsoft.com/office/drawing/2014/main" id="{D68AAD34-BCC8-4C21-AC01-0EAB4CADD0A9}"/>
              </a:ext>
            </a:extLst>
          </p:cNvPr>
          <p:cNvPicPr>
            <a:picLocks noChangeAspect="1"/>
          </p:cNvPicPr>
          <p:nvPr/>
        </p:nvPicPr>
        <p:blipFill>
          <a:blip r:embed="rId2"/>
          <a:stretch>
            <a:fillRect/>
          </a:stretch>
        </p:blipFill>
        <p:spPr>
          <a:xfrm>
            <a:off x="7392129" y="3016250"/>
            <a:ext cx="4799871" cy="3749899"/>
          </a:xfrm>
          <a:prstGeom prst="rect">
            <a:avLst/>
          </a:prstGeom>
        </p:spPr>
      </p:pic>
    </p:spTree>
    <p:extLst>
      <p:ext uri="{BB962C8B-B14F-4D97-AF65-F5344CB8AC3E}">
        <p14:creationId xmlns:p14="http://schemas.microsoft.com/office/powerpoint/2010/main" val="293536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より簡単な年トレンドの導出手法</a:t>
            </a:r>
          </a:p>
        </p:txBody>
      </p:sp>
      <p:sp>
        <p:nvSpPr>
          <p:cNvPr id="3" name="正方形/長方形 2">
            <a:extLst>
              <a:ext uri="{FF2B5EF4-FFF2-40B4-BE49-F238E27FC236}">
                <a16:creationId xmlns:a16="http://schemas.microsoft.com/office/drawing/2014/main" id="{46C94F18-3311-4C1E-B21F-FB0CA807246C}"/>
              </a:ext>
            </a:extLst>
          </p:cNvPr>
          <p:cNvSpPr/>
          <p:nvPr/>
        </p:nvSpPr>
        <p:spPr>
          <a:xfrm>
            <a:off x="343948" y="1690688"/>
            <a:ext cx="973122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norm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a:t>
            </a:r>
            <a:r>
              <a:rPr lang="en-US" altLang="ja-JP" sz="2000" dirty="0">
                <a:solidFill>
                  <a:srgbClr val="0000FF"/>
                </a:solidFill>
                <a:latin typeface="Consolas" panose="020B0609020204030204" pitchFamily="49" charset="0"/>
              </a:rPr>
              <a:t>0 + </a:t>
            </a:r>
            <a:r>
              <a:rPr lang="en-US" altLang="ja-JP" sz="2000" dirty="0">
                <a:latin typeface="Consolas" panose="020B0609020204030204" pitchFamily="49" charset="0"/>
              </a:rPr>
              <a:t>Year + Month, family = gaussian(), data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sp>
        <p:nvSpPr>
          <p:cNvPr id="4" name="テキスト ボックス 3">
            <a:extLst>
              <a:ext uri="{FF2B5EF4-FFF2-40B4-BE49-F238E27FC236}">
                <a16:creationId xmlns:a16="http://schemas.microsoft.com/office/drawing/2014/main" id="{DAE2F3C0-80F3-417C-A04B-82CB4B6C40EF}"/>
              </a:ext>
            </a:extLst>
          </p:cNvPr>
          <p:cNvSpPr txBox="1"/>
          <p:nvPr/>
        </p:nvSpPr>
        <p:spPr>
          <a:xfrm>
            <a:off x="280790" y="5916903"/>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cxnSp>
        <p:nvCxnSpPr>
          <p:cNvPr id="5" name="直線矢印コネクタ 4">
            <a:extLst>
              <a:ext uri="{FF2B5EF4-FFF2-40B4-BE49-F238E27FC236}">
                <a16:creationId xmlns:a16="http://schemas.microsoft.com/office/drawing/2014/main" id="{8CC47A2F-093F-492A-B6FB-D5EB76B2FD03}"/>
              </a:ext>
            </a:extLst>
          </p:cNvPr>
          <p:cNvCxnSpPr/>
          <p:nvPr/>
        </p:nvCxnSpPr>
        <p:spPr>
          <a:xfrm>
            <a:off x="3288485" y="2088150"/>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7D7683C3-0302-4F3F-AE2C-6CEE83B9DB0D}"/>
              </a:ext>
            </a:extLst>
          </p:cNvPr>
          <p:cNvSpPr txBox="1"/>
          <p:nvPr/>
        </p:nvSpPr>
        <p:spPr>
          <a:xfrm>
            <a:off x="2044052" y="2416029"/>
            <a:ext cx="2501205" cy="707886"/>
          </a:xfrm>
          <a:prstGeom prst="rect">
            <a:avLst/>
          </a:prstGeom>
          <a:noFill/>
        </p:spPr>
        <p:txBody>
          <a:bodyPr wrap="square" rtlCol="0">
            <a:spAutoFit/>
          </a:bodyPr>
          <a:lstStyle/>
          <a:p>
            <a:pPr algn="ctr"/>
            <a:r>
              <a:rPr lang="en-US" altLang="ja-JP" sz="2000" dirty="0">
                <a:solidFill>
                  <a:srgbClr val="0000FF"/>
                </a:solidFill>
                <a:latin typeface="+mj-ea"/>
                <a:ea typeface="+mj-ea"/>
              </a:rPr>
              <a:t>0</a:t>
            </a:r>
            <a:r>
              <a:rPr lang="ja-JP" altLang="en-US" sz="2000" dirty="0">
                <a:solidFill>
                  <a:srgbClr val="0000FF"/>
                </a:solidFill>
                <a:latin typeface="+mj-ea"/>
                <a:ea typeface="+mj-ea"/>
              </a:rPr>
              <a:t>を足すか</a:t>
            </a:r>
            <a:r>
              <a:rPr lang="en-US" altLang="ja-JP" sz="2000" dirty="0">
                <a:solidFill>
                  <a:srgbClr val="0000FF"/>
                </a:solidFill>
                <a:latin typeface="+mj-ea"/>
                <a:ea typeface="+mj-ea"/>
              </a:rPr>
              <a:t>1</a:t>
            </a:r>
            <a:r>
              <a:rPr lang="ja-JP" altLang="en-US" sz="2000" dirty="0">
                <a:solidFill>
                  <a:srgbClr val="0000FF"/>
                </a:solidFill>
                <a:latin typeface="+mj-ea"/>
                <a:ea typeface="+mj-ea"/>
              </a:rPr>
              <a:t>を引くと、切片がなくなる</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6768134A-AA2F-4F3B-8D9A-7840ADF87434}"/>
              </a:ext>
            </a:extLst>
          </p:cNvPr>
          <p:cNvSpPr/>
          <p:nvPr/>
        </p:nvSpPr>
        <p:spPr>
          <a:xfrm>
            <a:off x="3187818" y="3235036"/>
            <a:ext cx="8528807"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Coefficients:</a:t>
            </a:r>
          </a:p>
          <a:p>
            <a:r>
              <a:rPr lang="en-US" altLang="ja-JP" sz="2000" dirty="0">
                <a:latin typeface="Consolas" panose="020B0609020204030204" pitchFamily="49" charset="0"/>
                <a:ea typeface="+mj-ea"/>
              </a:rPr>
              <a:t>         Estimate Std. Error t value </a:t>
            </a:r>
            <a:r>
              <a:rPr lang="en-US" altLang="ja-JP" sz="2000" dirty="0" err="1">
                <a:latin typeface="Consolas" panose="020B0609020204030204" pitchFamily="49" charset="0"/>
                <a:ea typeface="+mj-ea"/>
              </a:rPr>
              <a:t>Pr</a:t>
            </a:r>
            <a:r>
              <a:rPr lang="en-US" altLang="ja-JP" sz="2000" dirty="0">
                <a:latin typeface="Consolas" panose="020B0609020204030204" pitchFamily="49" charset="0"/>
                <a:ea typeface="+mj-ea"/>
              </a:rPr>
              <a:t>(&gt;|t|)    </a:t>
            </a:r>
          </a:p>
          <a:p>
            <a:r>
              <a:rPr lang="en-US" altLang="ja-JP" sz="2000" dirty="0">
                <a:latin typeface="Consolas" panose="020B0609020204030204" pitchFamily="49" charset="0"/>
                <a:ea typeface="+mj-ea"/>
              </a:rPr>
              <a:t>Year2002   20.511      3.237   6.336 2.16e-09 ***</a:t>
            </a:r>
          </a:p>
          <a:p>
            <a:r>
              <a:rPr lang="en-US" altLang="ja-JP" sz="2000" dirty="0">
                <a:latin typeface="Consolas" panose="020B0609020204030204" pitchFamily="49" charset="0"/>
                <a:ea typeface="+mj-ea"/>
              </a:rPr>
              <a:t>Year2003   11.522      3.237   3.559 0.000486 ***</a:t>
            </a:r>
          </a:p>
          <a:p>
            <a:r>
              <a:rPr lang="en-US" altLang="ja-JP" sz="2000" dirty="0">
                <a:latin typeface="Consolas" panose="020B0609020204030204" pitchFamily="49" charset="0"/>
                <a:ea typeface="+mj-ea"/>
              </a:rPr>
              <a:t>Year2004   21.982      3.237   6.790 1.93e-10 ***</a:t>
            </a:r>
            <a:endParaRPr lang="ja-JP" altLang="en-US" sz="2000" dirty="0">
              <a:latin typeface="Consolas" panose="020B0609020204030204" pitchFamily="49" charset="0"/>
              <a:ea typeface="+mj-ea"/>
            </a:endParaRPr>
          </a:p>
        </p:txBody>
      </p:sp>
      <p:sp>
        <p:nvSpPr>
          <p:cNvPr id="8" name="右中かっこ 7">
            <a:extLst>
              <a:ext uri="{FF2B5EF4-FFF2-40B4-BE49-F238E27FC236}">
                <a16:creationId xmlns:a16="http://schemas.microsoft.com/office/drawing/2014/main" id="{BEF3D80F-FE1A-4155-9946-DB037A3A7BA4}"/>
              </a:ext>
            </a:extLst>
          </p:cNvPr>
          <p:cNvSpPr/>
          <p:nvPr/>
        </p:nvSpPr>
        <p:spPr>
          <a:xfrm rot="10800000">
            <a:off x="2919371" y="3947917"/>
            <a:ext cx="176169" cy="91833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D76AA1-D945-49B1-8315-A5A1C1AD8686}"/>
              </a:ext>
            </a:extLst>
          </p:cNvPr>
          <p:cNvSpPr txBox="1"/>
          <p:nvPr/>
        </p:nvSpPr>
        <p:spPr>
          <a:xfrm>
            <a:off x="58724" y="4065406"/>
            <a:ext cx="3084353"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年から始まる！</a:t>
            </a:r>
            <a:endParaRPr lang="en-US" altLang="ja-JP" sz="2000" dirty="0">
              <a:solidFill>
                <a:srgbClr val="0000FF"/>
              </a:solidFill>
              <a:latin typeface="+mj-ea"/>
              <a:ea typeface="+mj-ea"/>
            </a:endParaRPr>
          </a:p>
          <a:p>
            <a:pPr algn="ctr"/>
            <a:r>
              <a:rPr kumimoji="1" lang="ja-JP" altLang="en-US" sz="2000" dirty="0">
                <a:solidFill>
                  <a:srgbClr val="0000FF"/>
                </a:solidFill>
                <a:latin typeface="+mj-ea"/>
                <a:ea typeface="+mj-ea"/>
              </a:rPr>
              <a:t>（各年の係数の絶対値）</a:t>
            </a:r>
          </a:p>
        </p:txBody>
      </p:sp>
      <p:sp>
        <p:nvSpPr>
          <p:cNvPr id="11" name="正方形/長方形 10">
            <a:extLst>
              <a:ext uri="{FF2B5EF4-FFF2-40B4-BE49-F238E27FC236}">
                <a16:creationId xmlns:a16="http://schemas.microsoft.com/office/drawing/2014/main" id="{754E9CE5-8220-4C2D-87CE-4FE39D87BED1}"/>
              </a:ext>
            </a:extLst>
          </p:cNvPr>
          <p:cNvSpPr/>
          <p:nvPr/>
        </p:nvSpPr>
        <p:spPr>
          <a:xfrm>
            <a:off x="343948" y="5098523"/>
            <a:ext cx="9501930" cy="707886"/>
          </a:xfrm>
          <a:prstGeom prst="rect">
            <a:avLst/>
          </a:prstGeom>
          <a:solidFill>
            <a:schemeClr val="bg1">
              <a:lumMod val="95000"/>
            </a:schemeClr>
          </a:solidFill>
        </p:spPr>
        <p:txBody>
          <a:bodyPr wrap="square">
            <a:spAutoFit/>
          </a:bodyPr>
          <a:lstStyle/>
          <a:p>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[1:nyear] #</a:t>
            </a:r>
            <a:r>
              <a:rPr lang="ja-JP" altLang="en-US" sz="2000" dirty="0">
                <a:solidFill>
                  <a:srgbClr val="0000FF"/>
                </a:solidFill>
                <a:latin typeface="Consolas" panose="020B0609020204030204" pitchFamily="49" charset="0"/>
              </a:rPr>
              <a:t>係数をそのまま取ればいい</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spTree>
    <p:extLst>
      <p:ext uri="{BB962C8B-B14F-4D97-AF65-F5344CB8AC3E}">
        <p14:creationId xmlns:p14="http://schemas.microsoft.com/office/powerpoint/2010/main" val="28166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モデルの診断：正規性のチェック</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7DB1FC4-EBE5-4FAB-A012-0145B76329C5}"/>
                  </a:ext>
                </a:extLst>
              </p:cNvPr>
              <p:cNvSpPr txBox="1"/>
              <p:nvPr/>
            </p:nvSpPr>
            <p:spPr>
              <a:xfrm>
                <a:off x="1213445" y="1749207"/>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A7DB1FC4-EBE5-4FAB-A012-0145B76329C5}"/>
                  </a:ext>
                </a:extLst>
              </p:cNvPr>
              <p:cNvSpPr txBox="1">
                <a:spLocks noRot="1" noChangeAspect="1" noMove="1" noResize="1" noEditPoints="1" noAdjustHandles="1" noChangeArrowheads="1" noChangeShapeType="1" noTextEdit="1"/>
              </p:cNvSpPr>
              <p:nvPr/>
            </p:nvSpPr>
            <p:spPr>
              <a:xfrm>
                <a:off x="1213445" y="1749207"/>
                <a:ext cx="4688591" cy="43088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6606EC3-577B-4E77-A4B2-7EBA46663A59}"/>
                  </a:ext>
                </a:extLst>
              </p:cNvPr>
              <p:cNvSpPr txBox="1"/>
              <p:nvPr/>
            </p:nvSpPr>
            <p:spPr>
              <a:xfrm>
                <a:off x="7003248" y="1749206"/>
                <a:ext cx="27408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800" b="0" i="1" smtClean="0">
                          <a:latin typeface="Cambria Math" panose="02040503050406030204" pitchFamily="18" charset="0"/>
                        </a:rPr>
                        <m:t>𝜀</m:t>
                      </m:r>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Normal</m:t>
                      </m:r>
                      <m:r>
                        <a:rPr kumimoji="1" lang="en-US" altLang="ja-JP" sz="2800" b="0" i="1" smtClean="0">
                          <a:latin typeface="Cambria Math" panose="02040503050406030204" pitchFamily="18" charset="0"/>
                        </a:rPr>
                        <m:t>(0, </m:t>
                      </m:r>
                      <m:sSup>
                        <m:sSupPr>
                          <m:ctrlPr>
                            <a:rPr kumimoji="1" lang="en-US" altLang="ja-JP" sz="2800" b="0" i="1" smtClean="0">
                              <a:latin typeface="Cambria Math" panose="02040503050406030204" pitchFamily="18" charset="0"/>
                            </a:rPr>
                          </m:ctrlPr>
                        </m:sSupPr>
                        <m:e>
                          <m:r>
                            <a:rPr kumimoji="1" lang="ja-JP" altLang="en-US" sz="2800" b="0" i="1" smtClean="0">
                              <a:latin typeface="Cambria Math" panose="02040503050406030204" pitchFamily="18" charset="0"/>
                            </a:rPr>
                            <m:t>𝜎</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F6606EC3-577B-4E77-A4B2-7EBA46663A59}"/>
                  </a:ext>
                </a:extLst>
              </p:cNvPr>
              <p:cNvSpPr txBox="1">
                <a:spLocks noRot="1" noChangeAspect="1" noMove="1" noResize="1" noEditPoints="1" noAdjustHandles="1" noChangeArrowheads="1" noChangeShapeType="1" noTextEdit="1"/>
              </p:cNvSpPr>
              <p:nvPr/>
            </p:nvSpPr>
            <p:spPr>
              <a:xfrm>
                <a:off x="7003248" y="1749206"/>
                <a:ext cx="2740879" cy="430887"/>
              </a:xfrm>
              <a:prstGeom prst="rect">
                <a:avLst/>
              </a:prstGeom>
              <a:blipFill>
                <a:blip r:embed="rId5"/>
                <a:stretch>
                  <a:fillRect/>
                </a:stretch>
              </a:blipFill>
            </p:spPr>
            <p:txBody>
              <a:bodyPr/>
              <a:lstStyle/>
              <a:p>
                <a:r>
                  <a:rPr lang="ja-JP" altLang="en-US">
                    <a:noFill/>
                  </a:rPr>
                  <a:t> </a:t>
                </a:r>
              </a:p>
            </p:txBody>
          </p:sp>
        </mc:Fallback>
      </mc:AlternateContent>
      <p:sp>
        <p:nvSpPr>
          <p:cNvPr id="5" name="右中かっこ 4">
            <a:extLst>
              <a:ext uri="{FF2B5EF4-FFF2-40B4-BE49-F238E27FC236}">
                <a16:creationId xmlns:a16="http://schemas.microsoft.com/office/drawing/2014/main" id="{6AFE7608-C430-42D9-98AB-634423585516}"/>
              </a:ext>
            </a:extLst>
          </p:cNvPr>
          <p:cNvSpPr/>
          <p:nvPr/>
        </p:nvSpPr>
        <p:spPr>
          <a:xfrm rot="5400000">
            <a:off x="7822954" y="1518130"/>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1C45F0F-79FD-4C45-8A3E-01CCDF0AED15}"/>
              </a:ext>
            </a:extLst>
          </p:cNvPr>
          <p:cNvSpPr txBox="1"/>
          <p:nvPr/>
        </p:nvSpPr>
        <p:spPr>
          <a:xfrm>
            <a:off x="6830088" y="2528465"/>
            <a:ext cx="2749471" cy="400110"/>
          </a:xfrm>
          <a:prstGeom prst="rect">
            <a:avLst/>
          </a:prstGeom>
          <a:noFill/>
        </p:spPr>
        <p:txBody>
          <a:bodyPr wrap="none" rtlCol="0">
            <a:spAutoFit/>
          </a:bodyPr>
          <a:lstStyle/>
          <a:p>
            <a:r>
              <a:rPr lang="ja-JP" altLang="en-US" sz="2000" dirty="0">
                <a:solidFill>
                  <a:srgbClr val="0000FF"/>
                </a:solidFill>
                <a:latin typeface="+mj-ea"/>
                <a:ea typeface="+mj-ea"/>
              </a:rPr>
              <a:t>残差が正規分布に従う</a:t>
            </a:r>
            <a:endParaRPr kumimoji="1" lang="ja-JP" altLang="en-US" sz="20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6CE1790E-80EA-4F73-837B-F5688A601A44}"/>
              </a:ext>
            </a:extLst>
          </p:cNvPr>
          <p:cNvSpPr txBox="1"/>
          <p:nvPr/>
        </p:nvSpPr>
        <p:spPr>
          <a:xfrm>
            <a:off x="6798028" y="3429000"/>
            <a:ext cx="2781531" cy="461665"/>
          </a:xfrm>
          <a:prstGeom prst="rect">
            <a:avLst/>
          </a:prstGeom>
          <a:solidFill>
            <a:srgbClr val="CCECFF"/>
          </a:solidFill>
        </p:spPr>
        <p:txBody>
          <a:bodyPr wrap="none" rtlCol="0">
            <a:spAutoFit/>
          </a:bodyPr>
          <a:lstStyle/>
          <a:p>
            <a:r>
              <a:rPr lang="en-US" altLang="ja-JP" sz="2400" dirty="0">
                <a:latin typeface="+mj-ea"/>
                <a:ea typeface="+mj-ea"/>
              </a:rPr>
              <a:t>Shapiro-Wilk</a:t>
            </a:r>
            <a:r>
              <a:rPr lang="ja-JP" altLang="en-US" sz="2400" dirty="0">
                <a:latin typeface="+mj-ea"/>
                <a:ea typeface="+mj-ea"/>
              </a:rPr>
              <a:t>検定</a:t>
            </a:r>
            <a:endParaRPr kumimoji="1" lang="ja-JP" altLang="en-US" sz="2400" dirty="0">
              <a:latin typeface="+mj-ea"/>
              <a:ea typeface="+mj-ea"/>
            </a:endParaRPr>
          </a:p>
        </p:txBody>
      </p:sp>
      <p:pic>
        <p:nvPicPr>
          <p:cNvPr id="8" name="図 7">
            <a:extLst>
              <a:ext uri="{FF2B5EF4-FFF2-40B4-BE49-F238E27FC236}">
                <a16:creationId xmlns:a16="http://schemas.microsoft.com/office/drawing/2014/main" id="{ABDBD972-E27F-421F-B8E9-059E2010E8A1}"/>
              </a:ext>
            </a:extLst>
          </p:cNvPr>
          <p:cNvPicPr>
            <a:picLocks noChangeAspect="1"/>
          </p:cNvPicPr>
          <p:nvPr/>
        </p:nvPicPr>
        <p:blipFill>
          <a:blip r:embed="rId9"/>
          <a:stretch>
            <a:fillRect/>
          </a:stretch>
        </p:blipFill>
        <p:spPr>
          <a:xfrm>
            <a:off x="947956" y="2461657"/>
            <a:ext cx="5521645" cy="4313785"/>
          </a:xfrm>
          <a:prstGeom prst="rect">
            <a:avLst/>
          </a:prstGeom>
        </p:spPr>
      </p:pic>
      <p:sp>
        <p:nvSpPr>
          <p:cNvPr id="9" name="テキスト ボックス 8">
            <a:extLst>
              <a:ext uri="{FF2B5EF4-FFF2-40B4-BE49-F238E27FC236}">
                <a16:creationId xmlns:a16="http://schemas.microsoft.com/office/drawing/2014/main" id="{FDEDE1A8-064B-4B0C-9324-ED0117BBD8F8}"/>
              </a:ext>
            </a:extLst>
          </p:cNvPr>
          <p:cNvSpPr txBox="1"/>
          <p:nvPr/>
        </p:nvSpPr>
        <p:spPr>
          <a:xfrm>
            <a:off x="6830088" y="3999915"/>
            <a:ext cx="4544834" cy="400110"/>
          </a:xfrm>
          <a:prstGeom prst="rect">
            <a:avLst/>
          </a:prstGeom>
          <a:noFill/>
        </p:spPr>
        <p:txBody>
          <a:bodyPr wrap="none" rtlCol="0">
            <a:spAutoFit/>
          </a:bodyPr>
          <a:lstStyle/>
          <a:p>
            <a:r>
              <a:rPr lang="ja-JP" altLang="en-US" sz="2000" dirty="0">
                <a:latin typeface="+mj-ea"/>
                <a:ea typeface="+mj-ea"/>
              </a:rPr>
              <a:t>帰無仮説：標本が</a:t>
            </a:r>
            <a:r>
              <a:rPr lang="ja-JP" altLang="en-US" sz="2000" dirty="0" err="1">
                <a:latin typeface="+mj-ea"/>
                <a:ea typeface="+mj-ea"/>
              </a:rPr>
              <a:t>正規正規</a:t>
            </a:r>
            <a:r>
              <a:rPr lang="ja-JP" altLang="en-US" sz="2000" dirty="0">
                <a:latin typeface="+mj-ea"/>
                <a:ea typeface="+mj-ea"/>
              </a:rPr>
              <a:t>分布に従う</a:t>
            </a:r>
            <a:endParaRPr kumimoji="1" lang="ja-JP" altLang="en-US" sz="2000" dirty="0">
              <a:latin typeface="+mj-ea"/>
              <a:ea typeface="+mj-ea"/>
            </a:endParaRPr>
          </a:p>
        </p:txBody>
      </p:sp>
      <p:sp>
        <p:nvSpPr>
          <p:cNvPr id="10" name="正方形/長方形 9">
            <a:extLst>
              <a:ext uri="{FF2B5EF4-FFF2-40B4-BE49-F238E27FC236}">
                <a16:creationId xmlns:a16="http://schemas.microsoft.com/office/drawing/2014/main" id="{F175F894-690C-4F17-A8D5-C508ED26C082}"/>
              </a:ext>
            </a:extLst>
          </p:cNvPr>
          <p:cNvSpPr/>
          <p:nvPr/>
        </p:nvSpPr>
        <p:spPr>
          <a:xfrm>
            <a:off x="6830088" y="4659481"/>
            <a:ext cx="5097710"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r>
              <a:rPr lang="en-US" altLang="ja-JP" sz="2000" dirty="0">
                <a:latin typeface="Consolas" panose="020B0609020204030204" pitchFamily="49" charset="0"/>
              </a:rPr>
              <a:t>W = 0.9885, p-value = 0.1235</a:t>
            </a:r>
            <a:endParaRPr lang="ja-JP" altLang="en-US" sz="2000" dirty="0">
              <a:latin typeface="Consolas" panose="020B0609020204030204" pitchFamily="49" charset="0"/>
            </a:endParaRPr>
          </a:p>
        </p:txBody>
      </p:sp>
    </p:spTree>
    <p:extLst>
      <p:ext uri="{BB962C8B-B14F-4D97-AF65-F5344CB8AC3E}">
        <p14:creationId xmlns:p14="http://schemas.microsoft.com/office/powerpoint/2010/main" val="20624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a:t>
            </a:r>
            <a:r>
              <a:rPr lang="en-US" altLang="ja-JP" dirty="0">
                <a:latin typeface="+mj-ea"/>
              </a:rPr>
              <a:t>QQ</a:t>
            </a:r>
            <a:r>
              <a:rPr lang="ja-JP" altLang="en-US" dirty="0">
                <a:latin typeface="+mj-ea"/>
              </a:rPr>
              <a:t>プロット等</a:t>
            </a:r>
          </a:p>
        </p:txBody>
      </p:sp>
      <p:pic>
        <p:nvPicPr>
          <p:cNvPr id="3" name="図 2">
            <a:extLst>
              <a:ext uri="{FF2B5EF4-FFF2-40B4-BE49-F238E27FC236}">
                <a16:creationId xmlns:a16="http://schemas.microsoft.com/office/drawing/2014/main" id="{83DEF2B2-9558-43C7-8428-F05E2E59A3FC}"/>
              </a:ext>
            </a:extLst>
          </p:cNvPr>
          <p:cNvPicPr>
            <a:picLocks noChangeAspect="1"/>
          </p:cNvPicPr>
          <p:nvPr/>
        </p:nvPicPr>
        <p:blipFill>
          <a:blip r:embed="rId2"/>
          <a:stretch>
            <a:fillRect/>
          </a:stretch>
        </p:blipFill>
        <p:spPr>
          <a:xfrm>
            <a:off x="5023961" y="1435522"/>
            <a:ext cx="6688873" cy="5225682"/>
          </a:xfrm>
          <a:prstGeom prst="rect">
            <a:avLst/>
          </a:prstGeom>
        </p:spPr>
      </p:pic>
      <p:sp>
        <p:nvSpPr>
          <p:cNvPr id="5" name="テキスト ボックス 4">
            <a:extLst>
              <a:ext uri="{FF2B5EF4-FFF2-40B4-BE49-F238E27FC236}">
                <a16:creationId xmlns:a16="http://schemas.microsoft.com/office/drawing/2014/main" id="{934FF185-780B-452C-92CA-8B297314FAE5}"/>
              </a:ext>
            </a:extLst>
          </p:cNvPr>
          <p:cNvSpPr txBox="1"/>
          <p:nvPr/>
        </p:nvSpPr>
        <p:spPr>
          <a:xfrm>
            <a:off x="358300" y="1690688"/>
            <a:ext cx="4185761" cy="830997"/>
          </a:xfrm>
          <a:prstGeom prst="rect">
            <a:avLst/>
          </a:prstGeom>
          <a:noFill/>
        </p:spPr>
        <p:txBody>
          <a:bodyPr wrap="none" rtlCol="0">
            <a:spAutoFit/>
          </a:bodyPr>
          <a:lstStyle/>
          <a:p>
            <a:r>
              <a:rPr lang="en-US" altLang="ja-JP" sz="2400" dirty="0">
                <a:solidFill>
                  <a:srgbClr val="0000FF"/>
                </a:solidFill>
                <a:latin typeface="Consolas" panose="020B0609020204030204" pitchFamily="49" charset="0"/>
                <a:ea typeface="+mj-ea"/>
              </a:rPr>
              <a:t>plot(</a:t>
            </a:r>
            <a:r>
              <a:rPr lang="en-US" altLang="ja-JP" sz="2400" dirty="0" err="1">
                <a:solidFill>
                  <a:srgbClr val="0000FF"/>
                </a:solidFill>
                <a:latin typeface="Consolas" panose="020B0609020204030204" pitchFamily="49" charset="0"/>
                <a:ea typeface="+mj-ea"/>
              </a:rPr>
              <a:t>glm</a:t>
            </a:r>
            <a:r>
              <a:rPr lang="en-US" altLang="ja-JP" sz="2400" dirty="0">
                <a:solidFill>
                  <a:srgbClr val="0000FF"/>
                </a:solidFill>
                <a:latin typeface="Consolas" panose="020B0609020204030204" pitchFamily="49" charset="0"/>
                <a:ea typeface="+mj-ea"/>
              </a:rPr>
              <a:t> object)</a:t>
            </a:r>
          </a:p>
          <a:p>
            <a:r>
              <a:rPr lang="ja-JP" altLang="en-US" sz="2400" dirty="0">
                <a:solidFill>
                  <a:srgbClr val="0000FF"/>
                </a:solidFill>
                <a:latin typeface="+mj-ea"/>
                <a:ea typeface="+mj-ea"/>
              </a:rPr>
              <a:t>で診断結果がプロットできる</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4EAEBED7-F921-4CE2-ACE5-77897750ECDD}"/>
              </a:ext>
            </a:extLst>
          </p:cNvPr>
          <p:cNvSpPr txBox="1"/>
          <p:nvPr/>
        </p:nvSpPr>
        <p:spPr>
          <a:xfrm>
            <a:off x="358299" y="2929450"/>
            <a:ext cx="4364703" cy="1200329"/>
          </a:xfrm>
          <a:prstGeom prst="rect">
            <a:avLst/>
          </a:prstGeom>
          <a:noFill/>
        </p:spPr>
        <p:txBody>
          <a:bodyPr wrap="square" rtlCol="0">
            <a:spAutoFit/>
          </a:bodyPr>
          <a:lstStyle/>
          <a:p>
            <a:r>
              <a:rPr lang="en-US" altLang="ja-JP" sz="2400" dirty="0">
                <a:solidFill>
                  <a:srgbClr val="0000FF"/>
                </a:solidFill>
                <a:latin typeface="Consolas" panose="020B0609020204030204" pitchFamily="49" charset="0"/>
                <a:ea typeface="+mj-ea"/>
              </a:rPr>
              <a:t>QQ</a:t>
            </a:r>
            <a:r>
              <a:rPr lang="ja-JP" altLang="en-US" sz="2400" dirty="0">
                <a:solidFill>
                  <a:srgbClr val="0000FF"/>
                </a:solidFill>
                <a:latin typeface="Consolas" panose="020B0609020204030204" pitchFamily="49" charset="0"/>
                <a:ea typeface="+mj-ea"/>
              </a:rPr>
              <a:t>プロット（右上）：</a:t>
            </a:r>
            <a:endParaRPr lang="en-US" altLang="ja-JP" sz="2400" dirty="0">
              <a:solidFill>
                <a:srgbClr val="0000FF"/>
              </a:solidFill>
              <a:latin typeface="Consolas" panose="020B0609020204030204" pitchFamily="49" charset="0"/>
              <a:ea typeface="+mj-ea"/>
            </a:endParaRPr>
          </a:p>
          <a:p>
            <a:r>
              <a:rPr kumimoji="1" lang="ja-JP" altLang="en-US" sz="2400" dirty="0">
                <a:solidFill>
                  <a:srgbClr val="0000FF"/>
                </a:solidFill>
                <a:latin typeface="Consolas" panose="020B0609020204030204" pitchFamily="49" charset="0"/>
                <a:ea typeface="+mj-ea"/>
              </a:rPr>
              <a:t>正規分布に従っていれば直線上に点が載る</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338023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謝辞</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702085" y="1833300"/>
            <a:ext cx="10651715" cy="2323713"/>
          </a:xfrm>
          <a:prstGeom prst="rect">
            <a:avLst/>
          </a:prstGeom>
          <a:noFill/>
        </p:spPr>
        <p:txBody>
          <a:bodyPr wrap="square" rtlCol="0">
            <a:spAutoFit/>
          </a:bodyPr>
          <a:lstStyle/>
          <a:p>
            <a:pPr>
              <a:spcAft>
                <a:spcPts val="600"/>
              </a:spcAft>
            </a:pPr>
            <a:r>
              <a:rPr lang="ja-JP" altLang="en-US" sz="2800" dirty="0">
                <a:latin typeface="+mj-ea"/>
                <a:ea typeface="+mj-ea"/>
              </a:rPr>
              <a:t>本研修の実例として、愛知県水産試験場からシャコの、富山県水産試験場からサワラの漁業データを貸していただきました。大変ありがとうございました。</a:t>
            </a:r>
            <a:endParaRPr lang="en-US" altLang="ja-JP" sz="2800" dirty="0">
              <a:latin typeface="+mj-ea"/>
              <a:ea typeface="+mj-ea"/>
            </a:endParaRPr>
          </a:p>
          <a:p>
            <a:pPr>
              <a:spcAft>
                <a:spcPts val="600"/>
              </a:spcAft>
            </a:pPr>
            <a:r>
              <a:rPr kumimoji="1" lang="ja-JP" altLang="en-US" sz="2800" dirty="0">
                <a:latin typeface="+mj-ea"/>
                <a:ea typeface="+mj-ea"/>
              </a:rPr>
              <a:t>データの使用は参加者のみとし、他の人には配布しないようお願いいたします。</a:t>
            </a:r>
          </a:p>
        </p:txBody>
      </p:sp>
    </p:spTree>
    <p:extLst>
      <p:ext uri="{BB962C8B-B14F-4D97-AF65-F5344CB8AC3E}">
        <p14:creationId xmlns:p14="http://schemas.microsoft.com/office/powerpoint/2010/main" val="148534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739CA-17D9-45AC-94CE-2E398E76E2E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0</a:t>
            </a:r>
            <a:r>
              <a:rPr lang="ja-JP" altLang="en-US" dirty="0">
                <a:latin typeface="+mj-ea"/>
              </a:rPr>
              <a:t>よりも大きい連続変数を扱える分布</a:t>
            </a:r>
          </a:p>
        </p:txBody>
      </p:sp>
      <p:sp>
        <p:nvSpPr>
          <p:cNvPr id="3" name="テキスト ボックス 2">
            <a:extLst>
              <a:ext uri="{FF2B5EF4-FFF2-40B4-BE49-F238E27FC236}">
                <a16:creationId xmlns:a16="http://schemas.microsoft.com/office/drawing/2014/main" id="{C47B9193-F0F9-4812-AFEB-2DEE3EE71E1B}"/>
              </a:ext>
            </a:extLst>
          </p:cNvPr>
          <p:cNvSpPr txBox="1"/>
          <p:nvPr/>
        </p:nvSpPr>
        <p:spPr>
          <a:xfrm>
            <a:off x="674063" y="1606798"/>
            <a:ext cx="2031325"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5D536FCE-04C6-47E3-B229-86023A0E6698}"/>
              </a:ext>
            </a:extLst>
          </p:cNvPr>
          <p:cNvSpPr txBox="1"/>
          <p:nvPr/>
        </p:nvSpPr>
        <p:spPr>
          <a:xfrm>
            <a:off x="674063" y="2237371"/>
            <a:ext cx="2031325" cy="461665"/>
          </a:xfrm>
          <a:prstGeom prst="rect">
            <a:avLst/>
          </a:prstGeom>
          <a:solidFill>
            <a:srgbClr val="FFCCFF"/>
          </a:solidFill>
        </p:spPr>
        <p:txBody>
          <a:bodyPr wrap="square" rtlCol="0">
            <a:spAutoFit/>
          </a:bodyPr>
          <a:lstStyle/>
          <a:p>
            <a:pPr algn="ctr"/>
            <a:r>
              <a:rPr lang="ja-JP" altLang="en-US" sz="2400" dirty="0">
                <a:latin typeface="+mj-ea"/>
                <a:ea typeface="+mj-ea"/>
              </a:rPr>
              <a:t>ガンマ分布</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206C7DE-6AD4-417D-8561-47D76C9AEDC2}"/>
                  </a:ext>
                </a:extLst>
              </p:cNvPr>
              <p:cNvSpPr txBox="1"/>
              <p:nvPr/>
            </p:nvSpPr>
            <p:spPr>
              <a:xfrm>
                <a:off x="2971153" y="1606798"/>
                <a:ext cx="8017066" cy="461665"/>
              </a:xfrm>
              <a:prstGeom prst="rect">
                <a:avLst/>
              </a:prstGeom>
              <a:noFill/>
            </p:spPr>
            <p:txBody>
              <a:bodyPr wrap="none" rtlCol="0">
                <a:spAutoFit/>
              </a:bodyPr>
              <a:lstStyle/>
              <a:p>
                <a:r>
                  <a:rPr lang="ja-JP" altLang="en-US" sz="2400" dirty="0">
                    <a:latin typeface="+mj-ea"/>
                    <a:ea typeface="+mj-ea"/>
                  </a:rPr>
                  <a:t>対数をとると正規分布に従う分布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𝑦</m:t>
                            </m:r>
                          </m:e>
                        </m:d>
                      </m:e>
                    </m:func>
                    <m:r>
                      <a:rPr lang="en-US" altLang="ja-JP" sz="2400" b="0" i="1" smtClean="0">
                        <a:latin typeface="Cambria Math" panose="02040503050406030204" pitchFamily="18" charset="0"/>
                        <a:ea typeface="+mj-ea"/>
                      </a:rPr>
                      <m:t>~</m:t>
                    </m:r>
                    <m:r>
                      <m:rPr>
                        <m:sty m:val="p"/>
                      </m:rPr>
                      <a:rPr lang="en-US" altLang="ja-JP" sz="2400" b="0" i="0" smtClean="0">
                        <a:latin typeface="Cambria Math" panose="02040503050406030204" pitchFamily="18" charset="0"/>
                        <a:ea typeface="+mj-ea"/>
                      </a:rPr>
                      <m:t>Normal</m:t>
                    </m:r>
                    <m:r>
                      <a:rPr lang="en-US" altLang="ja-JP" sz="2400" b="0" i="1" smtClean="0">
                        <a:latin typeface="Cambria Math" panose="02040503050406030204" pitchFamily="18" charset="0"/>
                        <a:ea typeface="+mj-ea"/>
                      </a:rPr>
                      <m:t>(</m:t>
                    </m:r>
                    <m:r>
                      <a:rPr lang="ja-JP" altLang="en-US" sz="2400" b="0" i="1" smtClean="0">
                        <a:latin typeface="Cambria Math" panose="02040503050406030204" pitchFamily="18" charset="0"/>
                        <a:ea typeface="+mj-ea"/>
                      </a:rPr>
                      <m:t>𝜇</m:t>
                    </m:r>
                    <m:r>
                      <a:rPr lang="en-US" altLang="ja-JP" sz="2400" b="0" i="1" smtClean="0">
                        <a:latin typeface="Cambria Math" panose="02040503050406030204" pitchFamily="18" charset="0"/>
                        <a:ea typeface="+mj-ea"/>
                      </a:rPr>
                      <m:t>, </m:t>
                    </m:r>
                    <m:sSup>
                      <m:sSupPr>
                        <m:ctrlPr>
                          <a:rPr lang="en-US" altLang="ja-JP" sz="2400" b="0" i="1" smtClean="0">
                            <a:latin typeface="Cambria Math" panose="02040503050406030204" pitchFamily="18" charset="0"/>
                            <a:ea typeface="+mj-ea"/>
                          </a:rPr>
                        </m:ctrlPr>
                      </m:sSupPr>
                      <m:e>
                        <m:r>
                          <a:rPr lang="ja-JP" altLang="en-US" sz="2400" b="0" i="1" smtClean="0">
                            <a:latin typeface="Cambria Math" panose="02040503050406030204" pitchFamily="18" charset="0"/>
                            <a:ea typeface="+mj-ea"/>
                          </a:rPr>
                          <m:t>𝜎</m:t>
                        </m:r>
                      </m:e>
                      <m:sup>
                        <m:r>
                          <a:rPr lang="en-US" altLang="ja-JP" sz="2400" b="0" i="1" smtClean="0">
                            <a:latin typeface="Cambria Math" panose="02040503050406030204" pitchFamily="18" charset="0"/>
                            <a:ea typeface="+mj-ea"/>
                          </a:rPr>
                          <m:t>2</m:t>
                        </m:r>
                      </m:sup>
                    </m:sSup>
                    <m:r>
                      <a:rPr lang="en-US" altLang="ja-JP" sz="2400" b="0" i="1" smtClean="0">
                        <a:latin typeface="Cambria Math" panose="02040503050406030204" pitchFamily="18" charset="0"/>
                        <a:ea typeface="+mj-ea"/>
                      </a:rPr>
                      <m:t>)</m:t>
                    </m:r>
                  </m:oMath>
                </a14:m>
                <a:endParaRPr kumimoji="1" lang="ja-JP" altLang="en-US" sz="2400" dirty="0">
                  <a:latin typeface="+mj-ea"/>
                  <a:ea typeface="+mj-ea"/>
                </a:endParaRPr>
              </a:p>
            </p:txBody>
          </p:sp>
        </mc:Choice>
        <mc:Fallback xmlns="">
          <p:sp>
            <p:nvSpPr>
              <p:cNvPr id="5" name="テキスト ボックス 4">
                <a:extLst>
                  <a:ext uri="{FF2B5EF4-FFF2-40B4-BE49-F238E27FC236}">
                    <a16:creationId xmlns:a16="http://schemas.microsoft.com/office/drawing/2014/main" id="{F206C7DE-6AD4-417D-8561-47D76C9AEDC2}"/>
                  </a:ext>
                </a:extLst>
              </p:cNvPr>
              <p:cNvSpPr txBox="1">
                <a:spLocks noRot="1" noChangeAspect="1" noMove="1" noResize="1" noEditPoints="1" noAdjustHandles="1" noChangeArrowheads="1" noChangeShapeType="1" noTextEdit="1"/>
              </p:cNvSpPr>
              <p:nvPr/>
            </p:nvSpPr>
            <p:spPr>
              <a:xfrm>
                <a:off x="2971153" y="1606798"/>
                <a:ext cx="8017066" cy="461665"/>
              </a:xfrm>
              <a:prstGeom prst="rect">
                <a:avLst/>
              </a:prstGeom>
              <a:blipFill>
                <a:blip r:embed="rId2"/>
                <a:stretch>
                  <a:fillRect l="-1140" t="-14667" b="-2666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5A0B797-8625-48BE-A85C-68D9627C4C36}"/>
              </a:ext>
            </a:extLst>
          </p:cNvPr>
          <p:cNvSpPr txBox="1"/>
          <p:nvPr/>
        </p:nvSpPr>
        <p:spPr>
          <a:xfrm>
            <a:off x="2989329" y="2220593"/>
            <a:ext cx="8802410" cy="461665"/>
          </a:xfrm>
          <a:prstGeom prst="rect">
            <a:avLst/>
          </a:prstGeom>
          <a:noFill/>
        </p:spPr>
        <p:txBody>
          <a:bodyPr wrap="none" rtlCol="0">
            <a:spAutoFit/>
          </a:bodyPr>
          <a:lstStyle/>
          <a:p>
            <a:r>
              <a:rPr lang="ja-JP" altLang="en-US" sz="2400" dirty="0">
                <a:latin typeface="+mj-ea"/>
                <a:ea typeface="+mj-ea"/>
              </a:rPr>
              <a:t>指数分布から導出、対数正規分布よりも極端な値をとりやすい</a:t>
            </a:r>
            <a:endParaRPr kumimoji="1" lang="ja-JP" altLang="en-US" sz="2400" dirty="0">
              <a:latin typeface="+mj-ea"/>
              <a:ea typeface="+mj-ea"/>
            </a:endParaRPr>
          </a:p>
        </p:txBody>
      </p:sp>
      <p:pic>
        <p:nvPicPr>
          <p:cNvPr id="10" name="図 9">
            <a:extLst>
              <a:ext uri="{FF2B5EF4-FFF2-40B4-BE49-F238E27FC236}">
                <a16:creationId xmlns:a16="http://schemas.microsoft.com/office/drawing/2014/main" id="{28D2ECC3-8A79-432C-9B44-DFA0AD5D9911}"/>
              </a:ext>
            </a:extLst>
          </p:cNvPr>
          <p:cNvPicPr>
            <a:picLocks noChangeAspect="1"/>
          </p:cNvPicPr>
          <p:nvPr/>
        </p:nvPicPr>
        <p:blipFill>
          <a:blip r:embed="rId3"/>
          <a:stretch>
            <a:fillRect/>
          </a:stretch>
        </p:blipFill>
        <p:spPr>
          <a:xfrm>
            <a:off x="4267106" y="3310136"/>
            <a:ext cx="3657788" cy="2857647"/>
          </a:xfrm>
          <a:prstGeom prst="rect">
            <a:avLst/>
          </a:prstGeom>
        </p:spPr>
      </p:pic>
      <p:pic>
        <p:nvPicPr>
          <p:cNvPr id="11" name="図 10">
            <a:extLst>
              <a:ext uri="{FF2B5EF4-FFF2-40B4-BE49-F238E27FC236}">
                <a16:creationId xmlns:a16="http://schemas.microsoft.com/office/drawing/2014/main" id="{5BCB57FA-D39E-4FE3-9ED4-CFC19494BF63}"/>
              </a:ext>
            </a:extLst>
          </p:cNvPr>
          <p:cNvPicPr>
            <a:picLocks noChangeAspect="1"/>
          </p:cNvPicPr>
          <p:nvPr/>
        </p:nvPicPr>
        <p:blipFill>
          <a:blip r:embed="rId4"/>
          <a:stretch>
            <a:fillRect/>
          </a:stretch>
        </p:blipFill>
        <p:spPr>
          <a:xfrm>
            <a:off x="285839" y="3299597"/>
            <a:ext cx="3657788" cy="2857647"/>
          </a:xfrm>
          <a:prstGeom prst="rect">
            <a:avLst/>
          </a:prstGeom>
        </p:spPr>
      </p:pic>
      <p:pic>
        <p:nvPicPr>
          <p:cNvPr id="13" name="図 12">
            <a:extLst>
              <a:ext uri="{FF2B5EF4-FFF2-40B4-BE49-F238E27FC236}">
                <a16:creationId xmlns:a16="http://schemas.microsoft.com/office/drawing/2014/main" id="{5F728AFB-5C04-43AD-83D7-516439767028}"/>
              </a:ext>
            </a:extLst>
          </p:cNvPr>
          <p:cNvPicPr>
            <a:picLocks noChangeAspect="1"/>
          </p:cNvPicPr>
          <p:nvPr/>
        </p:nvPicPr>
        <p:blipFill>
          <a:blip r:embed="rId5"/>
          <a:stretch>
            <a:fillRect/>
          </a:stretch>
        </p:blipFill>
        <p:spPr>
          <a:xfrm>
            <a:off x="8248373" y="3310136"/>
            <a:ext cx="3657788" cy="2857647"/>
          </a:xfrm>
          <a:prstGeom prst="rect">
            <a:avLst/>
          </a:prstGeom>
        </p:spPr>
      </p:pic>
    </p:spTree>
    <p:extLst>
      <p:ext uri="{BB962C8B-B14F-4D97-AF65-F5344CB8AC3E}">
        <p14:creationId xmlns:p14="http://schemas.microsoft.com/office/powerpoint/2010/main" val="426951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：対数正規分布</a:t>
            </a:r>
          </a:p>
        </p:txBody>
      </p:sp>
      <p:sp>
        <p:nvSpPr>
          <p:cNvPr id="3" name="正方形/長方形 2">
            <a:extLst>
              <a:ext uri="{FF2B5EF4-FFF2-40B4-BE49-F238E27FC236}">
                <a16:creationId xmlns:a16="http://schemas.microsoft.com/office/drawing/2014/main" id="{450F7A6A-37A0-45AA-A4E8-D46CB74A494A}"/>
              </a:ext>
            </a:extLst>
          </p:cNvPr>
          <p:cNvSpPr/>
          <p:nvPr/>
        </p:nvSpPr>
        <p:spPr>
          <a:xfrm>
            <a:off x="325772" y="1788763"/>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FC3D3EB5-35FC-4F79-965C-5D6923568855}"/>
              </a:ext>
            </a:extLst>
          </p:cNvPr>
          <p:cNvCxnSpPr/>
          <p:nvPr/>
        </p:nvCxnSpPr>
        <p:spPr>
          <a:xfrm>
            <a:off x="3036814" y="222237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641347FE-3735-4910-93CD-2A3EC3839A7F}"/>
              </a:ext>
            </a:extLst>
          </p:cNvPr>
          <p:cNvSpPr txBox="1"/>
          <p:nvPr/>
        </p:nvSpPr>
        <p:spPr>
          <a:xfrm>
            <a:off x="1787974" y="2558587"/>
            <a:ext cx="2505242" cy="707886"/>
          </a:xfrm>
          <a:prstGeom prst="rect">
            <a:avLst/>
          </a:prstGeom>
          <a:noFill/>
        </p:spPr>
        <p:txBody>
          <a:bodyPr wrap="square" rtlCol="0">
            <a:spAutoFit/>
          </a:bodyPr>
          <a:lstStyle/>
          <a:p>
            <a:pPr algn="ctr"/>
            <a:r>
              <a:rPr lang="ja-JP" altLang="en-US" sz="2000" dirty="0">
                <a:solidFill>
                  <a:srgbClr val="0000FF"/>
                </a:solidFill>
                <a:latin typeface="+mj-ea"/>
                <a:ea typeface="+mj-ea"/>
              </a:rPr>
              <a:t>対数をとったものを目的変数にする</a:t>
            </a:r>
            <a:endParaRPr kumimoji="1" lang="ja-JP" altLang="en-US" sz="2000" dirty="0">
              <a:solidFill>
                <a:srgbClr val="0000FF"/>
              </a:solidFill>
              <a:latin typeface="+mj-ea"/>
              <a:ea typeface="+mj-ea"/>
            </a:endParaRPr>
          </a:p>
        </p:txBody>
      </p:sp>
      <p:sp>
        <p:nvSpPr>
          <p:cNvPr id="6" name="正方形/長方形 5">
            <a:extLst>
              <a:ext uri="{FF2B5EF4-FFF2-40B4-BE49-F238E27FC236}">
                <a16:creationId xmlns:a16="http://schemas.microsoft.com/office/drawing/2014/main" id="{8BF59BCF-6E53-4AE2-A01C-B28AF4AAA2C8}"/>
              </a:ext>
            </a:extLst>
          </p:cNvPr>
          <p:cNvSpPr/>
          <p:nvPr/>
        </p:nvSpPr>
        <p:spPr>
          <a:xfrm>
            <a:off x="325771" y="3429000"/>
            <a:ext cx="7392101"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lognorm$coefficients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cxnSp>
        <p:nvCxnSpPr>
          <p:cNvPr id="7" name="直線矢印コネクタ 6">
            <a:extLst>
              <a:ext uri="{FF2B5EF4-FFF2-40B4-BE49-F238E27FC236}">
                <a16:creationId xmlns:a16="http://schemas.microsoft.com/office/drawing/2014/main" id="{85B15F29-C98E-41DF-9230-5D019C1FD06A}"/>
              </a:ext>
            </a:extLst>
          </p:cNvPr>
          <p:cNvCxnSpPr/>
          <p:nvPr/>
        </p:nvCxnSpPr>
        <p:spPr>
          <a:xfrm>
            <a:off x="2853655" y="381644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1ED54D9-FDFD-420F-835B-A6615D38DC57}"/>
              </a:ext>
            </a:extLst>
          </p:cNvPr>
          <p:cNvSpPr txBox="1"/>
          <p:nvPr/>
        </p:nvSpPr>
        <p:spPr>
          <a:xfrm>
            <a:off x="1553012" y="4162435"/>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pic>
        <p:nvPicPr>
          <p:cNvPr id="9" name="図 8">
            <a:extLst>
              <a:ext uri="{FF2B5EF4-FFF2-40B4-BE49-F238E27FC236}">
                <a16:creationId xmlns:a16="http://schemas.microsoft.com/office/drawing/2014/main" id="{3231F13F-174A-4828-B2F9-E927E608A2E2}"/>
              </a:ext>
            </a:extLst>
          </p:cNvPr>
          <p:cNvPicPr>
            <a:picLocks noChangeAspect="1"/>
          </p:cNvPicPr>
          <p:nvPr/>
        </p:nvPicPr>
        <p:blipFill>
          <a:blip r:embed="rId2"/>
          <a:stretch>
            <a:fillRect/>
          </a:stretch>
        </p:blipFill>
        <p:spPr>
          <a:xfrm>
            <a:off x="7473942" y="3266472"/>
            <a:ext cx="4454419" cy="3480015"/>
          </a:xfrm>
          <a:prstGeom prst="rect">
            <a:avLst/>
          </a:prstGeom>
        </p:spPr>
      </p:pic>
      <p:sp>
        <p:nvSpPr>
          <p:cNvPr id="10" name="テキスト ボックス 9">
            <a:extLst>
              <a:ext uri="{FF2B5EF4-FFF2-40B4-BE49-F238E27FC236}">
                <a16:creationId xmlns:a16="http://schemas.microsoft.com/office/drawing/2014/main" id="{82DACBC9-73FA-4EFF-A243-5340A9E1C967}"/>
              </a:ext>
            </a:extLst>
          </p:cNvPr>
          <p:cNvSpPr txBox="1"/>
          <p:nvPr/>
        </p:nvSpPr>
        <p:spPr>
          <a:xfrm>
            <a:off x="4860161" y="2670614"/>
            <a:ext cx="3604331" cy="461665"/>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err="1">
                <a:latin typeface="+mj-ea"/>
                <a:ea typeface="+mj-ea"/>
              </a:rPr>
              <a:t>の幾</a:t>
            </a:r>
            <a:r>
              <a:rPr lang="ja-JP" altLang="en-US" sz="2400" u="sng" dirty="0">
                <a:latin typeface="+mj-ea"/>
                <a:ea typeface="+mj-ea"/>
              </a:rPr>
              <a:t>何平均を予測</a:t>
            </a:r>
            <a:endParaRPr kumimoji="1" lang="ja-JP" altLang="en-US" sz="2400" u="sng" dirty="0">
              <a:latin typeface="+mj-ea"/>
              <a:ea typeface="+mj-ea"/>
            </a:endParaRPr>
          </a:p>
        </p:txBody>
      </p:sp>
    </p:spTree>
    <p:extLst>
      <p:ext uri="{BB962C8B-B14F-4D97-AF65-F5344CB8AC3E}">
        <p14:creationId xmlns:p14="http://schemas.microsoft.com/office/powerpoint/2010/main" val="90900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モデル診断</a:t>
            </a:r>
          </a:p>
        </p:txBody>
      </p:sp>
      <p:pic>
        <p:nvPicPr>
          <p:cNvPr id="4" name="図 3">
            <a:extLst>
              <a:ext uri="{FF2B5EF4-FFF2-40B4-BE49-F238E27FC236}">
                <a16:creationId xmlns:a16="http://schemas.microsoft.com/office/drawing/2014/main" id="{91138CDC-06EE-497C-B37F-685FCBC14022}"/>
              </a:ext>
            </a:extLst>
          </p:cNvPr>
          <p:cNvPicPr>
            <a:picLocks noChangeAspect="1"/>
          </p:cNvPicPr>
          <p:nvPr/>
        </p:nvPicPr>
        <p:blipFill>
          <a:blip r:embed="rId2"/>
          <a:stretch>
            <a:fillRect/>
          </a:stretch>
        </p:blipFill>
        <p:spPr>
          <a:xfrm>
            <a:off x="6936059" y="3406639"/>
            <a:ext cx="4417741" cy="3451361"/>
          </a:xfrm>
          <a:prstGeom prst="rect">
            <a:avLst/>
          </a:prstGeom>
        </p:spPr>
      </p:pic>
      <p:sp>
        <p:nvSpPr>
          <p:cNvPr id="5" name="正方形/長方形 4">
            <a:extLst>
              <a:ext uri="{FF2B5EF4-FFF2-40B4-BE49-F238E27FC236}">
                <a16:creationId xmlns:a16="http://schemas.microsoft.com/office/drawing/2014/main" id="{453CBC3B-52D4-41CB-921C-6178C0F6CDDD}"/>
              </a:ext>
            </a:extLst>
          </p:cNvPr>
          <p:cNvSpPr/>
          <p:nvPr/>
        </p:nvSpPr>
        <p:spPr>
          <a:xfrm>
            <a:off x="346745" y="1452523"/>
            <a:ext cx="5254888"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r>
              <a:rPr lang="en-US" altLang="ja-JP" sz="2000" dirty="0">
                <a:latin typeface="Consolas" panose="020B0609020204030204" pitchFamily="49" charset="0"/>
              </a:rPr>
              <a:t>W = 0.95123, </a:t>
            </a:r>
            <a:r>
              <a:rPr lang="en-US" altLang="ja-JP" sz="2000" dirty="0">
                <a:solidFill>
                  <a:srgbClr val="0000FF"/>
                </a:solidFill>
                <a:latin typeface="Consolas" panose="020B0609020204030204" pitchFamily="49" charset="0"/>
              </a:rPr>
              <a:t>p-value = 3.817e-06</a:t>
            </a:r>
            <a:endParaRPr lang="ja-JP" altLang="en-US" sz="2000" dirty="0">
              <a:solidFill>
                <a:srgbClr val="0000FF"/>
              </a:solidFill>
              <a:latin typeface="Consolas" panose="020B0609020204030204" pitchFamily="49" charset="0"/>
            </a:endParaRPr>
          </a:p>
        </p:txBody>
      </p:sp>
      <p:pic>
        <p:nvPicPr>
          <p:cNvPr id="7" name="図 6">
            <a:extLst>
              <a:ext uri="{FF2B5EF4-FFF2-40B4-BE49-F238E27FC236}">
                <a16:creationId xmlns:a16="http://schemas.microsoft.com/office/drawing/2014/main" id="{D660D452-DB68-40A3-B82C-FD2D2E506388}"/>
              </a:ext>
            </a:extLst>
          </p:cNvPr>
          <p:cNvPicPr>
            <a:picLocks noChangeAspect="1"/>
          </p:cNvPicPr>
          <p:nvPr/>
        </p:nvPicPr>
        <p:blipFill>
          <a:blip r:embed="rId3"/>
          <a:stretch>
            <a:fillRect/>
          </a:stretch>
        </p:blipFill>
        <p:spPr>
          <a:xfrm>
            <a:off x="6936059" y="-162120"/>
            <a:ext cx="4505701" cy="3520079"/>
          </a:xfrm>
          <a:prstGeom prst="rect">
            <a:avLst/>
          </a:prstGeom>
        </p:spPr>
      </p:pic>
      <p:cxnSp>
        <p:nvCxnSpPr>
          <p:cNvPr id="8" name="直線矢印コネクタ 7">
            <a:extLst>
              <a:ext uri="{FF2B5EF4-FFF2-40B4-BE49-F238E27FC236}">
                <a16:creationId xmlns:a16="http://schemas.microsoft.com/office/drawing/2014/main" id="{02208F31-C6DB-4B67-B732-AE64A2190053}"/>
              </a:ext>
            </a:extLst>
          </p:cNvPr>
          <p:cNvCxnSpPr/>
          <p:nvPr/>
        </p:nvCxnSpPr>
        <p:spPr>
          <a:xfrm>
            <a:off x="3389152" y="343481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B2B3222-E38B-4DC2-9CEA-8AD935766A4A}"/>
              </a:ext>
            </a:extLst>
          </p:cNvPr>
          <p:cNvSpPr txBox="1"/>
          <p:nvPr/>
        </p:nvSpPr>
        <p:spPr>
          <a:xfrm>
            <a:off x="1561327" y="3888473"/>
            <a:ext cx="3655650" cy="707886"/>
          </a:xfrm>
          <a:prstGeom prst="rect">
            <a:avLst/>
          </a:prstGeom>
          <a:noFill/>
        </p:spPr>
        <p:txBody>
          <a:bodyPr wrap="square" rtlCol="0">
            <a:spAutoFit/>
          </a:bodyPr>
          <a:lstStyle/>
          <a:p>
            <a:pPr algn="ctr"/>
            <a:r>
              <a:rPr lang="ja-JP" altLang="en-US" sz="2000" dirty="0">
                <a:solidFill>
                  <a:srgbClr val="0000FF"/>
                </a:solidFill>
                <a:latin typeface="+mj-ea"/>
                <a:ea typeface="+mj-ea"/>
              </a:rPr>
              <a:t>有意：正規分布に従っているとは言えない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60816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：ガンマ分布</a:t>
            </a:r>
          </a:p>
        </p:txBody>
      </p:sp>
      <p:sp>
        <p:nvSpPr>
          <p:cNvPr id="3" name="正方形/長方形 2">
            <a:extLst>
              <a:ext uri="{FF2B5EF4-FFF2-40B4-BE49-F238E27FC236}">
                <a16:creationId xmlns:a16="http://schemas.microsoft.com/office/drawing/2014/main" id="{26839C64-298C-4759-8232-BB8B6982028A}"/>
              </a:ext>
            </a:extLst>
          </p:cNvPr>
          <p:cNvSpPr/>
          <p:nvPr/>
        </p:nvSpPr>
        <p:spPr>
          <a:xfrm>
            <a:off x="352336" y="1797153"/>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4" name="直線矢印コネクタ 3">
            <a:extLst>
              <a:ext uri="{FF2B5EF4-FFF2-40B4-BE49-F238E27FC236}">
                <a16:creationId xmlns:a16="http://schemas.microsoft.com/office/drawing/2014/main" id="{E8FF5C6E-039F-4A08-B478-2F487888EEFA}"/>
              </a:ext>
            </a:extLst>
          </p:cNvPr>
          <p:cNvCxnSpPr/>
          <p:nvPr/>
        </p:nvCxnSpPr>
        <p:spPr>
          <a:xfrm>
            <a:off x="2281805" y="2163651"/>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0C015C8-2B05-46CE-B78E-7858682412C1}"/>
              </a:ext>
            </a:extLst>
          </p:cNvPr>
          <p:cNvSpPr txBox="1"/>
          <p:nvPr/>
        </p:nvSpPr>
        <p:spPr>
          <a:xfrm>
            <a:off x="1032965" y="2499864"/>
            <a:ext cx="2456853" cy="707886"/>
          </a:xfrm>
          <a:prstGeom prst="rect">
            <a:avLst/>
          </a:prstGeom>
          <a:noFill/>
        </p:spPr>
        <p:txBody>
          <a:bodyPr wrap="square" rtlCol="0">
            <a:spAutoFit/>
          </a:bodyPr>
          <a:lstStyle/>
          <a:p>
            <a:pPr algn="ctr"/>
            <a:r>
              <a:rPr lang="ja-JP" altLang="en-US" sz="2000" dirty="0">
                <a:solidFill>
                  <a:srgbClr val="0000FF"/>
                </a:solidFill>
                <a:latin typeface="+mj-ea"/>
                <a:ea typeface="+mj-ea"/>
              </a:rPr>
              <a:t>目的変数は</a:t>
            </a:r>
            <a:r>
              <a:rPr lang="en-US" altLang="ja-JP" sz="2000" dirty="0">
                <a:solidFill>
                  <a:srgbClr val="0000FF"/>
                </a:solidFill>
                <a:latin typeface="+mj-ea"/>
                <a:ea typeface="+mj-ea"/>
              </a:rPr>
              <a:t>CPUE</a:t>
            </a:r>
            <a:r>
              <a:rPr lang="ja-JP" altLang="en-US" sz="2000" dirty="0">
                <a:solidFill>
                  <a:srgbClr val="0000FF"/>
                </a:solidFill>
                <a:latin typeface="+mj-ea"/>
                <a:ea typeface="+mj-ea"/>
              </a:rPr>
              <a:t>のまま</a:t>
            </a:r>
            <a:endParaRPr kumimoji="1" lang="ja-JP" altLang="en-US" sz="2000" dirty="0">
              <a:solidFill>
                <a:srgbClr val="0000FF"/>
              </a:solidFill>
              <a:latin typeface="+mj-ea"/>
              <a:ea typeface="+mj-ea"/>
            </a:endParaRPr>
          </a:p>
        </p:txBody>
      </p:sp>
      <p:cxnSp>
        <p:nvCxnSpPr>
          <p:cNvPr id="6" name="直線矢印コネクタ 5">
            <a:extLst>
              <a:ext uri="{FF2B5EF4-FFF2-40B4-BE49-F238E27FC236}">
                <a16:creationId xmlns:a16="http://schemas.microsoft.com/office/drawing/2014/main" id="{E86A2E94-73B0-497B-8E82-267A4177951A}"/>
              </a:ext>
            </a:extLst>
          </p:cNvPr>
          <p:cNvCxnSpPr/>
          <p:nvPr/>
        </p:nvCxnSpPr>
        <p:spPr>
          <a:xfrm>
            <a:off x="6863592" y="2155317"/>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A91A335-6D10-4532-BB5F-AD338FD316A6}"/>
              </a:ext>
            </a:extLst>
          </p:cNvPr>
          <p:cNvSpPr txBox="1"/>
          <p:nvPr/>
        </p:nvSpPr>
        <p:spPr>
          <a:xfrm>
            <a:off x="5547640" y="2491530"/>
            <a:ext cx="2656793" cy="707886"/>
          </a:xfrm>
          <a:prstGeom prst="rect">
            <a:avLst/>
          </a:prstGeom>
          <a:noFill/>
        </p:spPr>
        <p:txBody>
          <a:bodyPr wrap="square" rtlCol="0">
            <a:spAutoFit/>
          </a:bodyPr>
          <a:lstStyle/>
          <a:p>
            <a:pPr algn="ctr"/>
            <a:r>
              <a:rPr lang="ja-JP" altLang="en-US" sz="2000" dirty="0">
                <a:solidFill>
                  <a:srgbClr val="0000FF"/>
                </a:solidFill>
                <a:latin typeface="+mj-ea"/>
                <a:ea typeface="+mj-ea"/>
              </a:rPr>
              <a:t>ガンマ分布を指定し、</a:t>
            </a:r>
            <a:r>
              <a:rPr lang="ja-JP" altLang="en-US" sz="2000" u="sng" dirty="0">
                <a:solidFill>
                  <a:srgbClr val="0000FF"/>
                </a:solidFill>
                <a:latin typeface="+mj-ea"/>
                <a:ea typeface="+mj-ea"/>
              </a:rPr>
              <a:t>リンク関数を</a:t>
            </a:r>
            <a:r>
              <a:rPr lang="en-US" altLang="ja-JP" sz="2000" u="sng" dirty="0">
                <a:solidFill>
                  <a:srgbClr val="0000FF"/>
                </a:solidFill>
                <a:latin typeface="+mj-ea"/>
                <a:ea typeface="+mj-ea"/>
              </a:rPr>
              <a:t>log</a:t>
            </a:r>
            <a:r>
              <a:rPr lang="ja-JP" altLang="en-US" sz="2000" dirty="0">
                <a:solidFill>
                  <a:srgbClr val="0000FF"/>
                </a:solidFill>
                <a:latin typeface="+mj-ea"/>
                <a:ea typeface="+mj-ea"/>
              </a:rPr>
              <a:t>に</a:t>
            </a:r>
            <a:endParaRPr lang="en-US" altLang="ja-JP" sz="20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438E96F-BD24-469D-80E4-F1681E0D6FB4}"/>
                  </a:ext>
                </a:extLst>
              </p:cNvPr>
              <p:cNvSpPr txBox="1"/>
              <p:nvPr/>
            </p:nvSpPr>
            <p:spPr>
              <a:xfrm>
                <a:off x="352337" y="3574795"/>
                <a:ext cx="60819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9438E96F-BD24-469D-80E4-F1681E0D6FB4}"/>
                  </a:ext>
                </a:extLst>
              </p:cNvPr>
              <p:cNvSpPr txBox="1">
                <a:spLocks noRot="1" noChangeAspect="1" noMove="1" noResize="1" noEditPoints="1" noAdjustHandles="1" noChangeArrowheads="1" noChangeShapeType="1" noTextEdit="1"/>
              </p:cNvSpPr>
              <p:nvPr/>
            </p:nvSpPr>
            <p:spPr>
              <a:xfrm>
                <a:off x="352337" y="3574795"/>
                <a:ext cx="6081921" cy="430887"/>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2F72A61-9A14-4BCA-AB7A-6E560664B13B}"/>
              </a:ext>
            </a:extLst>
          </p:cNvPr>
          <p:cNvSpPr txBox="1"/>
          <p:nvPr/>
        </p:nvSpPr>
        <p:spPr>
          <a:xfrm>
            <a:off x="6793124" y="3425073"/>
            <a:ext cx="4560676" cy="830997"/>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a:latin typeface="+mj-ea"/>
                <a:ea typeface="+mj-ea"/>
              </a:rPr>
              <a:t>の期待値が線形予測子の</a:t>
            </a:r>
            <a:r>
              <a:rPr lang="en-US" altLang="ja-JP" sz="2400" u="sng" dirty="0" err="1">
                <a:latin typeface="+mj-ea"/>
                <a:ea typeface="+mj-ea"/>
              </a:rPr>
              <a:t>exp</a:t>
            </a:r>
            <a:r>
              <a:rPr lang="ja-JP" altLang="en-US" sz="2400" u="sng" dirty="0">
                <a:latin typeface="+mj-ea"/>
                <a:ea typeface="+mj-ea"/>
              </a:rPr>
              <a:t>で表されるということ</a:t>
            </a:r>
            <a:endParaRPr kumimoji="1" lang="ja-JP" altLang="en-US" sz="2400" u="sng" dirty="0">
              <a:latin typeface="+mj-ea"/>
              <a:ea typeface="+mj-ea"/>
            </a:endParaRPr>
          </a:p>
        </p:txBody>
      </p:sp>
      <p:sp>
        <p:nvSpPr>
          <p:cNvPr id="10" name="正方形/長方形 9">
            <a:extLst>
              <a:ext uri="{FF2B5EF4-FFF2-40B4-BE49-F238E27FC236}">
                <a16:creationId xmlns:a16="http://schemas.microsoft.com/office/drawing/2014/main" id="{D96F7FCD-7EAA-43F3-9C20-79FEF9BD9467}"/>
              </a:ext>
            </a:extLst>
          </p:cNvPr>
          <p:cNvSpPr/>
          <p:nvPr/>
        </p:nvSpPr>
        <p:spPr>
          <a:xfrm>
            <a:off x="325772" y="4712517"/>
            <a:ext cx="743404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gamma$coefficients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sp>
        <p:nvSpPr>
          <p:cNvPr id="11" name="テキスト ボックス 10">
            <a:extLst>
              <a:ext uri="{FF2B5EF4-FFF2-40B4-BE49-F238E27FC236}">
                <a16:creationId xmlns:a16="http://schemas.microsoft.com/office/drawing/2014/main" id="{A1F933B8-916F-4CAA-9BE8-204BBF204CAC}"/>
              </a:ext>
            </a:extLst>
          </p:cNvPr>
          <p:cNvSpPr txBox="1"/>
          <p:nvPr/>
        </p:nvSpPr>
        <p:spPr>
          <a:xfrm>
            <a:off x="1553012" y="5445952"/>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3109E56A-1977-47C7-8CC2-6F7D8492EC3D}"/>
              </a:ext>
            </a:extLst>
          </p:cNvPr>
          <p:cNvCxnSpPr/>
          <p:nvPr/>
        </p:nvCxnSpPr>
        <p:spPr>
          <a:xfrm>
            <a:off x="2853655" y="5141906"/>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2BE262-BF53-47DC-9480-EA180A8943A9}"/>
              </a:ext>
            </a:extLst>
          </p:cNvPr>
          <p:cNvSpPr txBox="1"/>
          <p:nvPr/>
        </p:nvSpPr>
        <p:spPr>
          <a:xfrm>
            <a:off x="4073724" y="5633688"/>
            <a:ext cx="3072821" cy="400110"/>
          </a:xfrm>
          <a:prstGeom prst="rect">
            <a:avLst/>
          </a:prstGeom>
          <a:noFill/>
        </p:spPr>
        <p:txBody>
          <a:bodyPr wrap="square" rtlCol="0">
            <a:spAutoFit/>
          </a:bodyPr>
          <a:lstStyle/>
          <a:p>
            <a:pPr algn="ctr"/>
            <a:r>
              <a:rPr lang="ja-JP" altLang="en-US" sz="2000" dirty="0">
                <a:latin typeface="+mj-ea"/>
                <a:ea typeface="+mj-ea"/>
              </a:rPr>
              <a:t>（対数正規分布と同じ）</a:t>
            </a:r>
            <a:endParaRPr kumimoji="1" lang="ja-JP" altLang="en-US" sz="2000" dirty="0">
              <a:latin typeface="+mj-ea"/>
              <a:ea typeface="+mj-ea"/>
            </a:endParaRPr>
          </a:p>
        </p:txBody>
      </p:sp>
    </p:spTree>
    <p:extLst>
      <p:ext uri="{BB962C8B-B14F-4D97-AF65-F5344CB8AC3E}">
        <p14:creationId xmlns:p14="http://schemas.microsoft.com/office/powerpoint/2010/main" val="1723495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正規分布以外の場合の診断</a:t>
            </a:r>
          </a:p>
        </p:txBody>
      </p:sp>
      <p:sp>
        <p:nvSpPr>
          <p:cNvPr id="3" name="テキスト ボックス 2">
            <a:extLst>
              <a:ext uri="{FF2B5EF4-FFF2-40B4-BE49-F238E27FC236}">
                <a16:creationId xmlns:a16="http://schemas.microsoft.com/office/drawing/2014/main" id="{628707B7-DA06-4CA6-95AB-6FC2DE1C67DA}"/>
              </a:ext>
            </a:extLst>
          </p:cNvPr>
          <p:cNvSpPr txBox="1"/>
          <p:nvPr/>
        </p:nvSpPr>
        <p:spPr>
          <a:xfrm>
            <a:off x="406366" y="2902594"/>
            <a:ext cx="4759636" cy="461665"/>
          </a:xfrm>
          <a:prstGeom prst="rect">
            <a:avLst/>
          </a:prstGeom>
          <a:solidFill>
            <a:srgbClr val="CCECFF"/>
          </a:solidFill>
        </p:spPr>
        <p:txBody>
          <a:bodyPr wrap="none" rtlCol="0">
            <a:spAutoFit/>
          </a:bodyPr>
          <a:lstStyle/>
          <a:p>
            <a:pPr algn="ctr"/>
            <a:r>
              <a:rPr lang="ja-JP" altLang="en-US" sz="2400" dirty="0">
                <a:latin typeface="+mj-ea"/>
                <a:ea typeface="+mj-ea"/>
              </a:rPr>
              <a:t>残差逸脱度 </a:t>
            </a:r>
            <a:r>
              <a:rPr lang="en-US" altLang="ja-JP" sz="2400" dirty="0">
                <a:latin typeface="+mj-ea"/>
                <a:ea typeface="+mj-ea"/>
              </a:rPr>
              <a:t>(residual deviance)</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6BF93289-E13A-4A4C-887C-399CA9C2E660}"/>
              </a:ext>
            </a:extLst>
          </p:cNvPr>
          <p:cNvSpPr txBox="1"/>
          <p:nvPr/>
        </p:nvSpPr>
        <p:spPr>
          <a:xfrm>
            <a:off x="406366" y="1610587"/>
            <a:ext cx="2829621" cy="461665"/>
          </a:xfrm>
          <a:prstGeom prst="rect">
            <a:avLst/>
          </a:prstGeom>
          <a:solidFill>
            <a:srgbClr val="CCECFF"/>
          </a:solidFill>
        </p:spPr>
        <p:txBody>
          <a:bodyPr wrap="none" rtlCol="0">
            <a:spAutoFit/>
          </a:bodyPr>
          <a:lstStyle/>
          <a:p>
            <a:pPr algn="ctr"/>
            <a:r>
              <a:rPr lang="ja-JP" altLang="en-US" sz="2400" dirty="0">
                <a:latin typeface="+mj-ea"/>
                <a:ea typeface="+mj-ea"/>
              </a:rPr>
              <a:t>逸脱度 </a:t>
            </a:r>
            <a:r>
              <a:rPr lang="en-US" altLang="ja-JP" sz="2400" dirty="0">
                <a:latin typeface="+mj-ea"/>
                <a:ea typeface="+mj-ea"/>
              </a:rPr>
              <a:t>(deviance)</a:t>
            </a:r>
            <a:endParaRPr kumimoji="1" lang="ja-JP" altLang="en-US" sz="2400" dirty="0">
              <a:latin typeface="+mj-ea"/>
              <a:ea typeface="+mj-ea"/>
            </a:endParaRPr>
          </a:p>
        </p:txBody>
      </p:sp>
      <p:sp>
        <p:nvSpPr>
          <p:cNvPr id="5" name="テキスト ボックス 4">
            <a:extLst>
              <a:ext uri="{FF2B5EF4-FFF2-40B4-BE49-F238E27FC236}">
                <a16:creationId xmlns:a16="http://schemas.microsoft.com/office/drawing/2014/main" id="{6C8C3F30-ECA8-4D61-BBE9-CDE223BE6E38}"/>
              </a:ext>
            </a:extLst>
          </p:cNvPr>
          <p:cNvSpPr txBox="1"/>
          <p:nvPr/>
        </p:nvSpPr>
        <p:spPr>
          <a:xfrm>
            <a:off x="3440936" y="1613058"/>
            <a:ext cx="3376245" cy="461665"/>
          </a:xfrm>
          <a:prstGeom prst="rect">
            <a:avLst/>
          </a:prstGeom>
          <a:noFill/>
        </p:spPr>
        <p:txBody>
          <a:bodyPr wrap="none" rtlCol="0">
            <a:spAutoFit/>
          </a:bodyPr>
          <a:lstStyle/>
          <a:p>
            <a:r>
              <a:rPr lang="en-US" altLang="ja-JP" sz="2400" dirty="0">
                <a:latin typeface="+mj-ea"/>
                <a:ea typeface="+mj-ea"/>
              </a:rPr>
              <a:t>D = -2*log-likelihood</a:t>
            </a:r>
            <a:endParaRPr kumimoji="1" lang="ja-JP" altLang="en-US" sz="2400" dirty="0">
              <a:latin typeface="+mj-ea"/>
              <a:ea typeface="+mj-ea"/>
            </a:endParaRPr>
          </a:p>
        </p:txBody>
      </p:sp>
      <p:sp>
        <p:nvSpPr>
          <p:cNvPr id="6" name="テキスト ボックス 5">
            <a:extLst>
              <a:ext uri="{FF2B5EF4-FFF2-40B4-BE49-F238E27FC236}">
                <a16:creationId xmlns:a16="http://schemas.microsoft.com/office/drawing/2014/main" id="{813693CE-E654-41CC-9C83-454CF1799170}"/>
              </a:ext>
            </a:extLst>
          </p:cNvPr>
          <p:cNvSpPr txBox="1"/>
          <p:nvPr/>
        </p:nvSpPr>
        <p:spPr>
          <a:xfrm>
            <a:off x="472631" y="2144824"/>
            <a:ext cx="8108310" cy="461665"/>
          </a:xfrm>
          <a:prstGeom prst="rect">
            <a:avLst/>
          </a:prstGeom>
          <a:noFill/>
        </p:spPr>
        <p:txBody>
          <a:bodyPr wrap="none" rtlCol="0">
            <a:spAutoFit/>
          </a:bodyPr>
          <a:lstStyle/>
          <a:p>
            <a:r>
              <a:rPr lang="ja-JP" altLang="en-US" sz="2400" dirty="0">
                <a:latin typeface="+mj-ea"/>
                <a:ea typeface="+mj-ea"/>
              </a:rPr>
              <a:t>当てはまりの悪さを表し、負の対数尤度の</a:t>
            </a:r>
            <a:r>
              <a:rPr lang="en-US" altLang="ja-JP" sz="2400" dirty="0">
                <a:latin typeface="+mj-ea"/>
                <a:ea typeface="+mj-ea"/>
              </a:rPr>
              <a:t>2</a:t>
            </a:r>
            <a:r>
              <a:rPr lang="ja-JP" altLang="en-US" sz="2400" dirty="0">
                <a:latin typeface="+mj-ea"/>
                <a:ea typeface="+mj-ea"/>
              </a:rPr>
              <a:t>倍で表される</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108EBB43-72A5-4D35-9C24-022828095DE9}"/>
              </a:ext>
            </a:extLst>
          </p:cNvPr>
          <p:cNvSpPr txBox="1"/>
          <p:nvPr/>
        </p:nvSpPr>
        <p:spPr>
          <a:xfrm>
            <a:off x="472631" y="3436831"/>
            <a:ext cx="10222670" cy="461665"/>
          </a:xfrm>
          <a:prstGeom prst="rect">
            <a:avLst/>
          </a:prstGeom>
          <a:noFill/>
        </p:spPr>
        <p:txBody>
          <a:bodyPr wrap="none" rtlCol="0">
            <a:spAutoFit/>
          </a:bodyPr>
          <a:lstStyle/>
          <a:p>
            <a:r>
              <a:rPr lang="en-US" altLang="ja-JP" sz="2400" dirty="0">
                <a:latin typeface="+mj-ea"/>
                <a:ea typeface="+mj-ea"/>
              </a:rPr>
              <a:t>Deviance</a:t>
            </a:r>
            <a:r>
              <a:rPr lang="ja-JP" altLang="en-US" sz="2400" dirty="0">
                <a:latin typeface="+mj-ea"/>
                <a:ea typeface="+mj-ea"/>
              </a:rPr>
              <a:t>と完全にデータを予測できた場合の</a:t>
            </a:r>
            <a:r>
              <a:rPr lang="en-US" altLang="ja-JP" sz="2400" dirty="0">
                <a:latin typeface="+mj-ea"/>
                <a:ea typeface="+mj-ea"/>
              </a:rPr>
              <a:t>deviance (min(D))</a:t>
            </a:r>
            <a:r>
              <a:rPr lang="ja-JP" altLang="en-US" sz="2400" dirty="0">
                <a:latin typeface="+mj-ea"/>
                <a:ea typeface="+mj-ea"/>
              </a:rPr>
              <a:t>との差</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290C7AC0-5DFF-4E64-BCA3-D9259A384523}"/>
              </a:ext>
            </a:extLst>
          </p:cNvPr>
          <p:cNvSpPr txBox="1"/>
          <p:nvPr/>
        </p:nvSpPr>
        <p:spPr>
          <a:xfrm>
            <a:off x="5430525" y="2902593"/>
            <a:ext cx="4256293" cy="461665"/>
          </a:xfrm>
          <a:prstGeom prst="rect">
            <a:avLst/>
          </a:prstGeom>
          <a:noFill/>
        </p:spPr>
        <p:txBody>
          <a:bodyPr wrap="none" rtlCol="0">
            <a:spAutoFit/>
          </a:bodyPr>
          <a:lstStyle/>
          <a:p>
            <a:r>
              <a:rPr lang="en-US" altLang="ja-JP" sz="2400" dirty="0" err="1">
                <a:latin typeface="+mj-ea"/>
                <a:ea typeface="+mj-ea"/>
              </a:rPr>
              <a:t>D</a:t>
            </a:r>
            <a:r>
              <a:rPr lang="en-US" altLang="ja-JP" sz="2400" baseline="-25000" dirty="0" err="1">
                <a:latin typeface="+mj-ea"/>
                <a:ea typeface="+mj-ea"/>
              </a:rPr>
              <a:t>resid</a:t>
            </a:r>
            <a:r>
              <a:rPr lang="en-US" altLang="ja-JP" sz="2400" dirty="0">
                <a:latin typeface="+mj-ea"/>
                <a:ea typeface="+mj-ea"/>
              </a:rPr>
              <a:t> = D – </a:t>
            </a:r>
            <a:r>
              <a:rPr lang="ja-JP" altLang="en-US" sz="2400" dirty="0">
                <a:latin typeface="+mj-ea"/>
                <a:ea typeface="+mj-ea"/>
              </a:rPr>
              <a:t>最小の</a:t>
            </a:r>
            <a:r>
              <a:rPr lang="en-US" altLang="ja-JP" sz="2400" dirty="0">
                <a:latin typeface="+mj-ea"/>
                <a:ea typeface="+mj-ea"/>
              </a:rPr>
              <a:t>Deviance</a:t>
            </a:r>
            <a:endParaRPr kumimoji="1" lang="ja-JP" altLang="en-US" sz="2400" dirty="0">
              <a:latin typeface="+mj-ea"/>
              <a:ea typeface="+mj-ea"/>
            </a:endParaRPr>
          </a:p>
        </p:txBody>
      </p:sp>
      <p:sp>
        <p:nvSpPr>
          <p:cNvPr id="9" name="テキスト ボックス 8">
            <a:extLst>
              <a:ext uri="{FF2B5EF4-FFF2-40B4-BE49-F238E27FC236}">
                <a16:creationId xmlns:a16="http://schemas.microsoft.com/office/drawing/2014/main" id="{6416523F-9226-452E-8B37-A3CD6294A3CE}"/>
              </a:ext>
            </a:extLst>
          </p:cNvPr>
          <p:cNvSpPr txBox="1"/>
          <p:nvPr/>
        </p:nvSpPr>
        <p:spPr>
          <a:xfrm>
            <a:off x="406366" y="4229287"/>
            <a:ext cx="4554452" cy="461665"/>
          </a:xfrm>
          <a:prstGeom prst="rect">
            <a:avLst/>
          </a:prstGeom>
          <a:solidFill>
            <a:srgbClr val="CCECFF"/>
          </a:solidFill>
        </p:spPr>
        <p:txBody>
          <a:bodyPr wrap="none" rtlCol="0">
            <a:spAutoFit/>
          </a:bodyPr>
          <a:lstStyle/>
          <a:p>
            <a:pPr algn="ctr"/>
            <a:r>
              <a:rPr lang="ja-JP" altLang="en-US" sz="2400" dirty="0">
                <a:latin typeface="+mj-ea"/>
                <a:ea typeface="+mj-ea"/>
              </a:rPr>
              <a:t>逸脱残差 </a:t>
            </a:r>
            <a:r>
              <a:rPr lang="en-US" altLang="ja-JP" sz="2400" dirty="0">
                <a:latin typeface="+mj-ea"/>
                <a:ea typeface="+mj-ea"/>
              </a:rPr>
              <a:t>(deviance </a:t>
            </a:r>
            <a:r>
              <a:rPr lang="en-US" altLang="ja-JP" sz="2400" dirty="0">
                <a:latin typeface="+mj-ea"/>
              </a:rPr>
              <a:t>residual </a:t>
            </a:r>
            <a:r>
              <a:rPr lang="en-US" altLang="ja-JP" sz="2400" dirty="0">
                <a:latin typeface="+mj-ea"/>
                <a:ea typeface="+mj-ea"/>
              </a:rPr>
              <a:t>)</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3E9F57B6-FA71-4DD0-AA56-69D7520DEB46}"/>
              </a:ext>
            </a:extLst>
          </p:cNvPr>
          <p:cNvSpPr txBox="1"/>
          <p:nvPr/>
        </p:nvSpPr>
        <p:spPr>
          <a:xfrm>
            <a:off x="5430524" y="4181880"/>
            <a:ext cx="3623108" cy="461665"/>
          </a:xfrm>
          <a:prstGeom prst="rect">
            <a:avLst/>
          </a:prstGeom>
          <a:noFill/>
        </p:spPr>
        <p:txBody>
          <a:bodyPr wrap="none" rtlCol="0">
            <a:spAutoFit/>
          </a:bodyPr>
          <a:lstStyle/>
          <a:p>
            <a:r>
              <a:rPr lang="en-US" altLang="ja-JP" sz="2400" dirty="0">
                <a:latin typeface="+mj-ea"/>
                <a:ea typeface="+mj-ea"/>
              </a:rPr>
              <a:t>R = sign(y-mu)*</a:t>
            </a:r>
            <a:r>
              <a:rPr lang="ja-JP" altLang="en-US" sz="2400" dirty="0">
                <a:latin typeface="+mj-ea"/>
                <a:ea typeface="+mj-ea"/>
              </a:rPr>
              <a:t>√</a:t>
            </a:r>
            <a:r>
              <a:rPr lang="en-US" altLang="ja-JP" sz="2400" dirty="0" err="1">
                <a:latin typeface="+mj-ea"/>
                <a:ea typeface="+mj-ea"/>
              </a:rPr>
              <a:t>D</a:t>
            </a:r>
            <a:r>
              <a:rPr lang="en-US" altLang="ja-JP" sz="2400" baseline="-25000" dirty="0" err="1">
                <a:latin typeface="+mj-ea"/>
                <a:ea typeface="+mj-ea"/>
              </a:rPr>
              <a:t>resid</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D4CC3C14-EFE1-436E-8198-82C9AA3623AC}"/>
              </a:ext>
            </a:extLst>
          </p:cNvPr>
          <p:cNvSpPr txBox="1"/>
          <p:nvPr/>
        </p:nvSpPr>
        <p:spPr>
          <a:xfrm>
            <a:off x="472631" y="4763524"/>
            <a:ext cx="7879080" cy="461665"/>
          </a:xfrm>
          <a:prstGeom prst="rect">
            <a:avLst/>
          </a:prstGeom>
          <a:noFill/>
        </p:spPr>
        <p:txBody>
          <a:bodyPr wrap="none" rtlCol="0">
            <a:spAutoFit/>
          </a:bodyPr>
          <a:lstStyle/>
          <a:p>
            <a:r>
              <a:rPr lang="ja-JP" altLang="en-US" sz="2400" dirty="0">
                <a:latin typeface="+mj-ea"/>
                <a:ea typeface="+mj-ea"/>
              </a:rPr>
              <a:t>残差逸脱度の平方根をとって、残差の符号をかけたもの</a:t>
            </a:r>
            <a:endParaRPr kumimoji="1" lang="ja-JP" altLang="en-US" sz="2400" dirty="0">
              <a:latin typeface="+mj-ea"/>
              <a:ea typeface="+mj-ea"/>
            </a:endParaRPr>
          </a:p>
        </p:txBody>
      </p:sp>
      <p:sp>
        <p:nvSpPr>
          <p:cNvPr id="12" name="矢印: 右 11">
            <a:extLst>
              <a:ext uri="{FF2B5EF4-FFF2-40B4-BE49-F238E27FC236}">
                <a16:creationId xmlns:a16="http://schemas.microsoft.com/office/drawing/2014/main" id="{D0199608-5647-4631-BC4D-E911D3832EF8}"/>
              </a:ext>
            </a:extLst>
          </p:cNvPr>
          <p:cNvSpPr/>
          <p:nvPr/>
        </p:nvSpPr>
        <p:spPr>
          <a:xfrm>
            <a:off x="472631" y="5365692"/>
            <a:ext cx="453006" cy="461191"/>
          </a:xfrm>
          <a:prstGeom prst="rightArrow">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78EEAA0-3BCB-4EDB-AB9F-EE88C8E3B869}"/>
              </a:ext>
            </a:extLst>
          </p:cNvPr>
          <p:cNvSpPr txBox="1"/>
          <p:nvPr/>
        </p:nvSpPr>
        <p:spPr>
          <a:xfrm>
            <a:off x="1021278" y="5365692"/>
            <a:ext cx="10956846" cy="461665"/>
          </a:xfrm>
          <a:prstGeom prst="rect">
            <a:avLst/>
          </a:prstGeom>
          <a:noFill/>
        </p:spPr>
        <p:txBody>
          <a:bodyPr wrap="none" rtlCol="0">
            <a:spAutoFit/>
          </a:bodyPr>
          <a:lstStyle/>
          <a:p>
            <a:r>
              <a:rPr lang="ja-JP" altLang="en-US" sz="2400" dirty="0">
                <a:solidFill>
                  <a:srgbClr val="FF0000"/>
                </a:solidFill>
                <a:latin typeface="+mj-ea"/>
                <a:ea typeface="+mj-ea"/>
              </a:rPr>
              <a:t>これを一般化された残差として、正規分布と同様のチェックができる（はず）</a:t>
            </a:r>
            <a:endParaRPr kumimoji="1" lang="ja-JP" altLang="en-US" sz="2400" dirty="0">
              <a:solidFill>
                <a:srgbClr val="FF0000"/>
              </a:solidFill>
              <a:latin typeface="+mj-ea"/>
              <a:ea typeface="+mj-ea"/>
            </a:endParaRPr>
          </a:p>
        </p:txBody>
      </p:sp>
      <p:sp>
        <p:nvSpPr>
          <p:cNvPr id="14" name="正方形/長方形 13">
            <a:extLst>
              <a:ext uri="{FF2B5EF4-FFF2-40B4-BE49-F238E27FC236}">
                <a16:creationId xmlns:a16="http://schemas.microsoft.com/office/drawing/2014/main" id="{F27942F8-1EC9-451A-94B3-0283516D3772}"/>
              </a:ext>
            </a:extLst>
          </p:cNvPr>
          <p:cNvSpPr/>
          <p:nvPr/>
        </p:nvSpPr>
        <p:spPr>
          <a:xfrm>
            <a:off x="406366" y="6158148"/>
            <a:ext cx="9769745" cy="461665"/>
          </a:xfrm>
          <a:prstGeom prst="rect">
            <a:avLst/>
          </a:prstGeom>
          <a:solidFill>
            <a:srgbClr val="FFFFCC"/>
          </a:solidFill>
        </p:spPr>
        <p:txBody>
          <a:bodyPr wrap="square">
            <a:spAutoFit/>
          </a:bodyPr>
          <a:lstStyle/>
          <a:p>
            <a:pPr>
              <a:spcAft>
                <a:spcPts val="1200"/>
              </a:spcAft>
            </a:pPr>
            <a:r>
              <a:rPr lang="en-US" altLang="ja-JP" sz="2400" dirty="0" err="1">
                <a:latin typeface="+mj-ea"/>
                <a:ea typeface="+mj-ea"/>
              </a:rPr>
              <a:t>resid</a:t>
            </a:r>
            <a:r>
              <a:rPr lang="en-US" altLang="ja-JP" sz="2400" dirty="0">
                <a:latin typeface="+mj-ea"/>
                <a:ea typeface="+mj-ea"/>
              </a:rPr>
              <a:t>(</a:t>
            </a:r>
            <a:r>
              <a:rPr lang="en-US" altLang="ja-JP" sz="2400" dirty="0" err="1">
                <a:latin typeface="+mj-ea"/>
                <a:ea typeface="+mj-ea"/>
              </a:rPr>
              <a:t>glm</a:t>
            </a:r>
            <a:r>
              <a:rPr lang="en-US" altLang="ja-JP" sz="2400" dirty="0">
                <a:latin typeface="+mj-ea"/>
                <a:ea typeface="+mj-ea"/>
              </a:rPr>
              <a:t> object)</a:t>
            </a:r>
            <a:r>
              <a:rPr lang="ja-JP" altLang="en-US" sz="2400" dirty="0">
                <a:latin typeface="+mj-ea"/>
                <a:ea typeface="+mj-ea"/>
              </a:rPr>
              <a:t>はディフォルトで逸脱残差を計算してくれる</a:t>
            </a:r>
            <a:endParaRPr lang="en-US" altLang="ja-JP" sz="2400" dirty="0">
              <a:latin typeface="+mj-ea"/>
              <a:ea typeface="+mj-ea"/>
            </a:endParaRPr>
          </a:p>
        </p:txBody>
      </p:sp>
    </p:spTree>
    <p:extLst>
      <p:ext uri="{BB962C8B-B14F-4D97-AF65-F5344CB8AC3E}">
        <p14:creationId xmlns:p14="http://schemas.microsoft.com/office/powerpoint/2010/main" val="41730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ホームワーク①</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ガンマ分布を使った解析結果で、ヒストグラムや</a:t>
            </a:r>
            <a:r>
              <a:rPr lang="en-US" altLang="ja-JP" sz="2800" dirty="0">
                <a:latin typeface="+mj-ea"/>
                <a:ea typeface="+mj-ea"/>
              </a:rPr>
              <a:t>QQ plot</a:t>
            </a:r>
            <a:r>
              <a:rPr lang="ja-JP" altLang="en-US" sz="2800" dirty="0">
                <a:latin typeface="+mj-ea"/>
                <a:ea typeface="+mj-ea"/>
              </a:rPr>
              <a:t>を描いたり、</a:t>
            </a:r>
            <a:r>
              <a:rPr lang="en-US" altLang="ja-JP" sz="2800" dirty="0">
                <a:latin typeface="+mj-ea"/>
                <a:ea typeface="+mj-ea"/>
              </a:rPr>
              <a:t>Shapiro-Wilk</a:t>
            </a:r>
            <a:r>
              <a:rPr lang="ja-JP" altLang="en-US" sz="2800" dirty="0">
                <a:latin typeface="+mj-ea"/>
                <a:ea typeface="+mj-ea"/>
              </a:rPr>
              <a:t>検定を実行し、モデルの診断をしてみよう</a:t>
            </a: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正規分布や対数正規分布のコードにおいて、</a:t>
            </a:r>
            <a:r>
              <a:rPr kumimoji="1" lang="en-US" altLang="ja-JP" sz="2800" dirty="0" err="1">
                <a:latin typeface="+mj-ea"/>
                <a:ea typeface="+mj-ea"/>
              </a:rPr>
              <a:t>glm</a:t>
            </a:r>
            <a:r>
              <a:rPr kumimoji="1" lang="en-US" altLang="ja-JP" sz="2800" dirty="0">
                <a:latin typeface="+mj-ea"/>
                <a:ea typeface="+mj-ea"/>
              </a:rPr>
              <a:t> object</a:t>
            </a:r>
            <a:r>
              <a:rPr kumimoji="1" lang="ja-JP" altLang="en-US" sz="2800" dirty="0">
                <a:latin typeface="+mj-ea"/>
                <a:ea typeface="+mj-ea"/>
              </a:rPr>
              <a:t>を入れ替えればできるはずです</a:t>
            </a:r>
          </a:p>
        </p:txBody>
      </p:sp>
    </p:spTree>
    <p:extLst>
      <p:ext uri="{BB962C8B-B14F-4D97-AF65-F5344CB8AC3E}">
        <p14:creationId xmlns:p14="http://schemas.microsoft.com/office/powerpoint/2010/main" val="206680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AIC</a:t>
            </a:r>
            <a:r>
              <a:rPr lang="ja-JP" altLang="en-US" dirty="0">
                <a:latin typeface="+mj-ea"/>
              </a:rPr>
              <a:t>によるモデル選択</a:t>
            </a:r>
          </a:p>
        </p:txBody>
      </p:sp>
      <p:sp>
        <p:nvSpPr>
          <p:cNvPr id="3" name="正方形/長方形 2">
            <a:extLst>
              <a:ext uri="{FF2B5EF4-FFF2-40B4-BE49-F238E27FC236}">
                <a16:creationId xmlns:a16="http://schemas.microsoft.com/office/drawing/2014/main" id="{6B293E61-4CAE-4AAF-9A88-3C6051AC6EBE}"/>
              </a:ext>
            </a:extLst>
          </p:cNvPr>
          <p:cNvSpPr/>
          <p:nvPr/>
        </p:nvSpPr>
        <p:spPr>
          <a:xfrm>
            <a:off x="325772" y="1587427"/>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6810F3F5-46EC-4FEA-8AD8-27916DB9C218}"/>
              </a:ext>
            </a:extLst>
          </p:cNvPr>
          <p:cNvCxnSpPr>
            <a:cxnSpLocks/>
          </p:cNvCxnSpPr>
          <p:nvPr/>
        </p:nvCxnSpPr>
        <p:spPr>
          <a:xfrm flipV="1">
            <a:off x="2877424" y="1987538"/>
            <a:ext cx="142612" cy="3119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6DFE4D2-5CA2-48A3-9305-3ECDD50A08E7}"/>
              </a:ext>
            </a:extLst>
          </p:cNvPr>
          <p:cNvSpPr txBox="1"/>
          <p:nvPr/>
        </p:nvSpPr>
        <p:spPr>
          <a:xfrm>
            <a:off x="6909121" y="3672592"/>
            <a:ext cx="3570208"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対数正規分布の対数尤度</a:t>
            </a:r>
            <a:endParaRPr lang="en-US" altLang="ja-JP" sz="2400" dirty="0">
              <a:latin typeface="+mj-ea"/>
              <a:ea typeface="+mj-ea"/>
            </a:endParaRPr>
          </a:p>
        </p:txBody>
      </p:sp>
      <p:sp>
        <p:nvSpPr>
          <p:cNvPr id="7" name="正方形/長方形 6">
            <a:extLst>
              <a:ext uri="{FF2B5EF4-FFF2-40B4-BE49-F238E27FC236}">
                <a16:creationId xmlns:a16="http://schemas.microsoft.com/office/drawing/2014/main" id="{4B52D6D0-1940-4824-980B-6BCC3B072686}"/>
              </a:ext>
            </a:extLst>
          </p:cNvPr>
          <p:cNvSpPr/>
          <p:nvPr/>
        </p:nvSpPr>
        <p:spPr>
          <a:xfrm>
            <a:off x="352336" y="2938057"/>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10" name="直線矢印コネクタ 9">
            <a:extLst>
              <a:ext uri="{FF2B5EF4-FFF2-40B4-BE49-F238E27FC236}">
                <a16:creationId xmlns:a16="http://schemas.microsoft.com/office/drawing/2014/main" id="{A58F8AD6-023E-4306-9A27-61CBDD2159EE}"/>
              </a:ext>
            </a:extLst>
          </p:cNvPr>
          <p:cNvCxnSpPr>
            <a:cxnSpLocks/>
          </p:cNvCxnSpPr>
          <p:nvPr/>
        </p:nvCxnSpPr>
        <p:spPr>
          <a:xfrm flipH="1">
            <a:off x="2618763" y="2693630"/>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0977A304-3F32-437A-86B9-EF4FCF1EEB3D}"/>
              </a:ext>
            </a:extLst>
          </p:cNvPr>
          <p:cNvSpPr txBox="1"/>
          <p:nvPr/>
        </p:nvSpPr>
        <p:spPr>
          <a:xfrm>
            <a:off x="2493487" y="2245559"/>
            <a:ext cx="5979394"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目的変数が違うので単純には比較できない</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E1D7F17D-4B14-4517-AF6C-2BBE7CF1DC51}"/>
              </a:ext>
            </a:extLst>
          </p:cNvPr>
          <p:cNvSpPr txBox="1"/>
          <p:nvPr/>
        </p:nvSpPr>
        <p:spPr>
          <a:xfrm>
            <a:off x="352336" y="3689896"/>
            <a:ext cx="2954655" cy="461665"/>
          </a:xfrm>
          <a:prstGeom prst="rect">
            <a:avLst/>
          </a:prstGeom>
          <a:solidFill>
            <a:srgbClr val="FFFFCC"/>
          </a:solidFill>
        </p:spPr>
        <p:txBody>
          <a:bodyPr wrap="none" rtlCol="0">
            <a:spAutoFit/>
          </a:bodyPr>
          <a:lstStyle/>
          <a:p>
            <a:pPr algn="ctr"/>
            <a:r>
              <a:rPr lang="ja-JP" altLang="en-US" sz="2400" dirty="0">
                <a:latin typeface="+mj-ea"/>
                <a:ea typeface="+mj-ea"/>
              </a:rPr>
              <a:t>正規分布の対数尤度</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1A16083-BEA3-4FA0-B8B0-649DF8BBA5C7}"/>
                  </a:ext>
                </a:extLst>
              </p:cNvPr>
              <p:cNvSpPr txBox="1"/>
              <p:nvPr/>
            </p:nvSpPr>
            <p:spPr>
              <a:xfrm>
                <a:off x="317383" y="4288687"/>
                <a:ext cx="4872872" cy="617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2</m:t>
                          </m:r>
                        </m:den>
                      </m:f>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den>
                      </m:f>
                      <m:nary>
                        <m:naryPr>
                          <m:chr m:val="∑"/>
                          <m:limLoc m:val="subSup"/>
                          <m:ctrlPr>
                            <a:rPr kumimoji="1" lang="en-US" altLang="ja-JP" sz="2000" b="0" i="1" smtClean="0">
                              <a:latin typeface="Cambria Math" panose="02040503050406030204" pitchFamily="18" charset="0"/>
                            </a:rPr>
                          </m:ctrlPr>
                        </m:naryPr>
                        <m:sub>
                          <m:r>
                            <m:rPr>
                              <m:brk m:alnAt="25"/>
                            </m:rP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𝑛</m:t>
                          </m:r>
                        </m:sup>
                        <m:e>
                          <m:sSup>
                            <m:sSupPr>
                              <m:ctrlPr>
                                <a:rPr kumimoji="1" lang="en-US" altLang="ja-JP" sz="2000" b="0" i="1" smtClean="0">
                                  <a:latin typeface="Cambria Math" panose="02040503050406030204" pitchFamily="18" charset="0"/>
                                </a:rPr>
                              </m:ctrlPr>
                            </m:sSupPr>
                            <m:e>
                              <m:d>
                                <m:dPr>
                                  <m:ctrlPr>
                                    <a:rPr lang="en-US" altLang="ja-JP" sz="2000" i="1">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𝑘</m:t>
                                          </m:r>
                                        </m:sub>
                                      </m:sSub>
                                    </m:e>
                                  </m:func>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𝜇</m:t>
                                      </m:r>
                                    </m:e>
                                    <m:sub>
                                      <m:r>
                                        <a:rPr lang="en-US" altLang="ja-JP" sz="2000" i="1">
                                          <a:latin typeface="Cambria Math" panose="02040503050406030204" pitchFamily="18" charset="0"/>
                                        </a:rPr>
                                        <m:t>𝑘</m:t>
                                      </m:r>
                                    </m:sub>
                                  </m:sSub>
                                </m:e>
                              </m:d>
                            </m:e>
                            <m:sup>
                              <m:r>
                                <a:rPr kumimoji="1" lang="en-US" altLang="ja-JP" sz="2000" b="0" i="1" smtClean="0">
                                  <a:latin typeface="Cambria Math" panose="02040503050406030204" pitchFamily="18" charset="0"/>
                                </a:rPr>
                                <m:t>2</m:t>
                              </m:r>
                            </m:sup>
                          </m:sSup>
                        </m:e>
                      </m:nary>
                    </m:oMath>
                  </m:oMathPara>
                </a14:m>
                <a:endParaRPr kumimoji="1" lang="ja-JP" altLang="en-US" sz="2000" dirty="0"/>
              </a:p>
            </p:txBody>
          </p:sp>
        </mc:Choice>
        <mc:Fallback xmlns="">
          <p:sp>
            <p:nvSpPr>
              <p:cNvPr id="14" name="テキスト ボックス 13">
                <a:extLst>
                  <a:ext uri="{FF2B5EF4-FFF2-40B4-BE49-F238E27FC236}">
                    <a16:creationId xmlns:a16="http://schemas.microsoft.com/office/drawing/2014/main" id="{81A16083-BEA3-4FA0-B8B0-649DF8BBA5C7}"/>
                  </a:ext>
                </a:extLst>
              </p:cNvPr>
              <p:cNvSpPr txBox="1">
                <a:spLocks noRot="1" noChangeAspect="1" noMove="1" noResize="1" noEditPoints="1" noAdjustHandles="1" noChangeArrowheads="1" noChangeShapeType="1" noTextEdit="1"/>
              </p:cNvSpPr>
              <p:nvPr/>
            </p:nvSpPr>
            <p:spPr>
              <a:xfrm>
                <a:off x="317383" y="4288687"/>
                <a:ext cx="4872872" cy="61792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71C200B-FC1A-4CD2-95FC-09C7F6182F54}"/>
                  </a:ext>
                </a:extLst>
              </p:cNvPr>
              <p:cNvSpPr txBox="1"/>
              <p:nvPr/>
            </p:nvSpPr>
            <p:spPr>
              <a:xfrm>
                <a:off x="6476149" y="4327631"/>
                <a:ext cx="4436151" cy="604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b="0" i="1" smtClean="0">
                                  <a:latin typeface="Cambria Math" panose="02040503050406030204" pitchFamily="18" charset="0"/>
                                </a:rPr>
                                <m:t>𝑙𝑜𝑔</m:t>
                              </m:r>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solidFill>
                            <a:srgbClr val="FF0000"/>
                          </a:solidFill>
                          <a:latin typeface="Cambria Math" panose="02040503050406030204" pitchFamily="18" charset="0"/>
                        </a:rPr>
                        <m:t>−</m:t>
                      </m:r>
                      <m:nary>
                        <m:naryPr>
                          <m:chr m:val="∑"/>
                          <m:limLoc m:val="subSup"/>
                          <m:ctrlPr>
                            <a:rPr lang="en-US" altLang="ja-JP" sz="2000" i="1">
                              <a:solidFill>
                                <a:srgbClr val="FF0000"/>
                              </a:solidFill>
                              <a:latin typeface="Cambria Math" panose="02040503050406030204" pitchFamily="18" charset="0"/>
                            </a:rPr>
                          </m:ctrlPr>
                        </m:naryPr>
                        <m:sub>
                          <m:r>
                            <m:rPr>
                              <m:brk m:alnAt="25"/>
                            </m:rPr>
                            <a:rPr lang="en-US" altLang="ja-JP" sz="2000" i="1">
                              <a:solidFill>
                                <a:srgbClr val="FF0000"/>
                              </a:solidFill>
                              <a:latin typeface="Cambria Math" panose="02040503050406030204" pitchFamily="18" charset="0"/>
                            </a:rPr>
                            <m:t>𝑘</m:t>
                          </m:r>
                          <m:r>
                            <a:rPr lang="en-US" altLang="ja-JP" sz="2000" i="1">
                              <a:solidFill>
                                <a:srgbClr val="FF0000"/>
                              </a:solidFill>
                              <a:latin typeface="Cambria Math" panose="02040503050406030204" pitchFamily="18" charset="0"/>
                            </a:rPr>
                            <m:t>=1</m:t>
                          </m:r>
                        </m:sub>
                        <m:sup>
                          <m:r>
                            <a:rPr lang="en-US" altLang="ja-JP" sz="2000" i="1">
                              <a:solidFill>
                                <a:srgbClr val="FF0000"/>
                              </a:solidFill>
                              <a:latin typeface="Cambria Math" panose="02040503050406030204" pitchFamily="18" charset="0"/>
                            </a:rPr>
                            <m:t>𝑛</m:t>
                          </m:r>
                        </m:sup>
                        <m:e>
                          <m:func>
                            <m:funcPr>
                              <m:ctrlPr>
                                <a:rPr lang="en-US" altLang="ja-JP" sz="2000" i="1" smtClean="0">
                                  <a:solidFill>
                                    <a:srgbClr val="FF0000"/>
                                  </a:solidFill>
                                  <a:latin typeface="Cambria Math" panose="02040503050406030204" pitchFamily="18" charset="0"/>
                                </a:rPr>
                              </m:ctrlPr>
                            </m:funcPr>
                            <m:fName>
                              <m:r>
                                <m:rPr>
                                  <m:sty m:val="p"/>
                                </m:rPr>
                                <a:rPr lang="en-US" altLang="ja-JP" sz="2000" smtClean="0">
                                  <a:solidFill>
                                    <a:srgbClr val="FF0000"/>
                                  </a:solidFill>
                                  <a:latin typeface="Cambria Math" panose="02040503050406030204" pitchFamily="18" charset="0"/>
                                </a:rPr>
                                <m:t>log</m:t>
                              </m:r>
                            </m:fName>
                            <m:e>
                              <m:sSub>
                                <m:sSubPr>
                                  <m:ctrlPr>
                                    <a:rPr lang="en-US" altLang="ja-JP" sz="2000" i="1" smtClean="0">
                                      <a:solidFill>
                                        <a:srgbClr val="FF0000"/>
                                      </a:solidFill>
                                      <a:latin typeface="Cambria Math" panose="02040503050406030204" pitchFamily="18" charset="0"/>
                                    </a:rPr>
                                  </m:ctrlPr>
                                </m:sSubPr>
                                <m:e>
                                  <m:r>
                                    <a:rPr lang="en-US" altLang="ja-JP" sz="2000" i="1">
                                      <a:solidFill>
                                        <a:srgbClr val="FF0000"/>
                                      </a:solidFill>
                                      <a:latin typeface="Cambria Math" panose="02040503050406030204" pitchFamily="18" charset="0"/>
                                    </a:rPr>
                                    <m:t>𝑥</m:t>
                                  </m:r>
                                </m:e>
                                <m:sub>
                                  <m:r>
                                    <a:rPr lang="en-US" altLang="ja-JP" sz="2000" i="1">
                                      <a:solidFill>
                                        <a:srgbClr val="FF0000"/>
                                      </a:solidFill>
                                      <a:latin typeface="Cambria Math" panose="02040503050406030204" pitchFamily="18" charset="0"/>
                                    </a:rPr>
                                    <m:t>𝑘</m:t>
                                  </m:r>
                                </m:sub>
                              </m:sSub>
                            </m:e>
                          </m:func>
                        </m:e>
                      </m:nary>
                    </m:oMath>
                  </m:oMathPara>
                </a14:m>
                <a:endParaRPr kumimoji="1" lang="ja-JP" altLang="en-US" sz="2000" dirty="0"/>
              </a:p>
            </p:txBody>
          </p:sp>
        </mc:Choice>
        <mc:Fallback xmlns="">
          <p:sp>
            <p:nvSpPr>
              <p:cNvPr id="15" name="テキスト ボックス 14">
                <a:extLst>
                  <a:ext uri="{FF2B5EF4-FFF2-40B4-BE49-F238E27FC236}">
                    <a16:creationId xmlns:a16="http://schemas.microsoft.com/office/drawing/2014/main" id="{371C200B-FC1A-4CD2-95FC-09C7F6182F54}"/>
                  </a:ext>
                </a:extLst>
              </p:cNvPr>
              <p:cNvSpPr txBox="1">
                <a:spLocks noRot="1" noChangeAspect="1" noMove="1" noResize="1" noEditPoints="1" noAdjustHandles="1" noChangeArrowheads="1" noChangeShapeType="1" noTextEdit="1"/>
              </p:cNvSpPr>
              <p:nvPr/>
            </p:nvSpPr>
            <p:spPr>
              <a:xfrm>
                <a:off x="6476149" y="4327631"/>
                <a:ext cx="4436151" cy="604781"/>
              </a:xfrm>
              <a:prstGeom prst="rect">
                <a:avLst/>
              </a:prstGeom>
              <a:blipFill>
                <a:blip r:embed="rId4"/>
                <a:stretch>
                  <a:fillRect/>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20808B8E-153D-425F-B2FD-6B7104133FA0}"/>
              </a:ext>
            </a:extLst>
          </p:cNvPr>
          <p:cNvSpPr/>
          <p:nvPr/>
        </p:nvSpPr>
        <p:spPr>
          <a:xfrm>
            <a:off x="5579295" y="4399188"/>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AF34F13-4F51-4517-83C5-85C90AC50F9D}"/>
              </a:ext>
            </a:extLst>
          </p:cNvPr>
          <p:cNvSpPr txBox="1"/>
          <p:nvPr/>
        </p:nvSpPr>
        <p:spPr>
          <a:xfrm>
            <a:off x="5282880" y="3768245"/>
            <a:ext cx="1013807" cy="461665"/>
          </a:xfrm>
          <a:prstGeom prst="rect">
            <a:avLst/>
          </a:prstGeom>
          <a:noFill/>
        </p:spPr>
        <p:txBody>
          <a:bodyPr wrap="square" rtlCol="0">
            <a:spAutoFit/>
          </a:bodyPr>
          <a:lstStyle/>
          <a:p>
            <a:pPr algn="ctr"/>
            <a:r>
              <a:rPr lang="ja-JP" altLang="en-US" sz="2400" dirty="0">
                <a:solidFill>
                  <a:srgbClr val="0000FF"/>
                </a:solidFill>
                <a:latin typeface="+mj-ea"/>
                <a:ea typeface="+mj-ea"/>
              </a:rPr>
              <a:t>変換</a:t>
            </a:r>
            <a:endParaRPr kumimoji="1" lang="ja-JP" altLang="en-US" sz="2400" dirty="0">
              <a:solidFill>
                <a:srgbClr val="0000FF"/>
              </a:solidFill>
              <a:latin typeface="+mj-ea"/>
              <a:ea typeface="+mj-ea"/>
            </a:endParaRPr>
          </a:p>
        </p:txBody>
      </p:sp>
      <p:sp>
        <p:nvSpPr>
          <p:cNvPr id="19" name="正方形/長方形 18">
            <a:extLst>
              <a:ext uri="{FF2B5EF4-FFF2-40B4-BE49-F238E27FC236}">
                <a16:creationId xmlns:a16="http://schemas.microsoft.com/office/drawing/2014/main" id="{A12AD047-B4D8-46A2-BCCB-4EB934540CFD}"/>
              </a:ext>
            </a:extLst>
          </p:cNvPr>
          <p:cNvSpPr/>
          <p:nvPr/>
        </p:nvSpPr>
        <p:spPr>
          <a:xfrm>
            <a:off x="352335" y="5157413"/>
            <a:ext cx="8263159"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AIC(gamma) # gamma</a:t>
            </a:r>
          </a:p>
          <a:p>
            <a:r>
              <a:rPr lang="en-US" altLang="ja-JP" sz="2000" dirty="0">
                <a:latin typeface="Consolas" panose="020B0609020204030204" pitchFamily="49" charset="0"/>
              </a:rPr>
              <a:t>[1] 1359.531</a:t>
            </a:r>
          </a:p>
          <a:p>
            <a:r>
              <a:rPr lang="en-US" altLang="ja-JP" sz="2000" dirty="0">
                <a:latin typeface="Consolas" panose="020B0609020204030204" pitchFamily="49" charset="0"/>
              </a:rPr>
              <a:t>&gt; </a:t>
            </a:r>
            <a:r>
              <a:rPr lang="en-US" altLang="ja-JP" sz="2000" dirty="0" err="1">
                <a:latin typeface="Consolas" panose="020B0609020204030204" pitchFamily="49" charset="0"/>
              </a:rPr>
              <a:t>as.numeric</a:t>
            </a:r>
            <a:r>
              <a:rPr lang="en-US" altLang="ja-JP" sz="2000" dirty="0">
                <a:latin typeface="Consolas" panose="020B0609020204030204" pitchFamily="49" charset="0"/>
              </a:rPr>
              <a:t>(-2*(</a:t>
            </a:r>
            <a:r>
              <a:rPr lang="en-US" altLang="ja-JP" sz="2000" dirty="0" err="1">
                <a:latin typeface="Consolas" panose="020B0609020204030204" pitchFamily="49" charset="0"/>
              </a:rPr>
              <a:t>logLik</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)-sum(log(</a:t>
            </a:r>
            <a:r>
              <a:rPr lang="en-US" altLang="ja-JP" sz="2000" dirty="0" err="1">
                <a:latin typeface="Consolas" panose="020B0609020204030204" pitchFamily="49" charset="0"/>
              </a:rPr>
              <a:t>dat$CPUE</a:t>
            </a:r>
            <a:r>
              <a:rPr lang="en-US" altLang="ja-JP" sz="2000" dirty="0">
                <a:latin typeface="Consolas" panose="020B0609020204030204" pitchFamily="49" charset="0"/>
              </a:rPr>
              <a:t>))) + </a:t>
            </a:r>
          </a:p>
          <a:p>
            <a:r>
              <a:rPr lang="en-US" altLang="ja-JP" sz="2000" dirty="0">
                <a:latin typeface="Consolas" panose="020B0609020204030204" pitchFamily="49" charset="0"/>
              </a:rPr>
              <a:t>+              2*(norm$rank+1)) #AIC for lognormal</a:t>
            </a:r>
          </a:p>
          <a:p>
            <a:r>
              <a:rPr lang="en-US" altLang="ja-JP" sz="2000" dirty="0">
                <a:latin typeface="Consolas" panose="020B0609020204030204" pitchFamily="49" charset="0"/>
              </a:rPr>
              <a:t>[1] 1377.399</a:t>
            </a:r>
          </a:p>
        </p:txBody>
      </p:sp>
      <p:cxnSp>
        <p:nvCxnSpPr>
          <p:cNvPr id="20" name="直線矢印コネクタ 19">
            <a:extLst>
              <a:ext uri="{FF2B5EF4-FFF2-40B4-BE49-F238E27FC236}">
                <a16:creationId xmlns:a16="http://schemas.microsoft.com/office/drawing/2014/main" id="{9810398F-11D9-4F27-8FD0-71ABFF81C208}"/>
              </a:ext>
            </a:extLst>
          </p:cNvPr>
          <p:cNvCxnSpPr>
            <a:cxnSpLocks/>
          </p:cNvCxnSpPr>
          <p:nvPr/>
        </p:nvCxnSpPr>
        <p:spPr>
          <a:xfrm flipH="1">
            <a:off x="5768886" y="5564885"/>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1B16DB08-FD78-4237-926C-D1C0B9F3B66E}"/>
              </a:ext>
            </a:extLst>
          </p:cNvPr>
          <p:cNvSpPr txBox="1"/>
          <p:nvPr/>
        </p:nvSpPr>
        <p:spPr>
          <a:xfrm>
            <a:off x="4932906" y="5123721"/>
            <a:ext cx="4143982"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目的変数の合計を引く</a:t>
            </a:r>
            <a:endParaRPr kumimoji="1" lang="ja-JP" altLang="en-US" sz="2400" dirty="0">
              <a:solidFill>
                <a:srgbClr val="0000FF"/>
              </a:solidFill>
              <a:latin typeface="+mj-ea"/>
              <a:ea typeface="+mj-ea"/>
            </a:endParaRPr>
          </a:p>
        </p:txBody>
      </p:sp>
      <p:sp>
        <p:nvSpPr>
          <p:cNvPr id="22" name="テキスト ボックス 21">
            <a:extLst>
              <a:ext uri="{FF2B5EF4-FFF2-40B4-BE49-F238E27FC236}">
                <a16:creationId xmlns:a16="http://schemas.microsoft.com/office/drawing/2014/main" id="{7446A95E-E452-4C54-849E-41588062926A}"/>
              </a:ext>
            </a:extLst>
          </p:cNvPr>
          <p:cNvSpPr txBox="1"/>
          <p:nvPr/>
        </p:nvSpPr>
        <p:spPr>
          <a:xfrm>
            <a:off x="3306990" y="6415574"/>
            <a:ext cx="2461895" cy="461665"/>
          </a:xfrm>
          <a:prstGeom prst="rect">
            <a:avLst/>
          </a:prstGeom>
          <a:noFill/>
        </p:spPr>
        <p:txBody>
          <a:bodyPr wrap="square" rtlCol="0">
            <a:spAutoFit/>
          </a:bodyPr>
          <a:lstStyle/>
          <a:p>
            <a:pPr algn="ctr"/>
            <a:r>
              <a:rPr lang="ja-JP" altLang="en-US" sz="2400" dirty="0">
                <a:solidFill>
                  <a:srgbClr val="0000FF"/>
                </a:solidFill>
                <a:latin typeface="+mj-ea"/>
                <a:ea typeface="+mj-ea"/>
              </a:rPr>
              <a:t>パラメータ数</a:t>
            </a:r>
            <a:endParaRPr kumimoji="1" lang="ja-JP" altLang="en-US" sz="2400" dirty="0">
              <a:solidFill>
                <a:srgbClr val="0000FF"/>
              </a:solidFill>
              <a:latin typeface="+mj-ea"/>
              <a:ea typeface="+mj-ea"/>
            </a:endParaRPr>
          </a:p>
        </p:txBody>
      </p:sp>
      <p:cxnSp>
        <p:nvCxnSpPr>
          <p:cNvPr id="23" name="直線矢印コネクタ 22">
            <a:extLst>
              <a:ext uri="{FF2B5EF4-FFF2-40B4-BE49-F238E27FC236}">
                <a16:creationId xmlns:a16="http://schemas.microsoft.com/office/drawing/2014/main" id="{4FBD87EE-1917-440B-919D-037BD60EB562}"/>
              </a:ext>
            </a:extLst>
          </p:cNvPr>
          <p:cNvCxnSpPr>
            <a:cxnSpLocks/>
          </p:cNvCxnSpPr>
          <p:nvPr/>
        </p:nvCxnSpPr>
        <p:spPr>
          <a:xfrm flipH="1" flipV="1">
            <a:off x="3337750" y="6408212"/>
            <a:ext cx="174714" cy="23819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503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p:bldP spid="15" grpId="0"/>
      <p:bldP spid="16" grpId="0" animBg="1"/>
      <p:bldP spid="17" grpId="0"/>
      <p:bldP spid="19"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：ポワソン分布～非負整数の解析</a:t>
            </a:r>
          </a:p>
        </p:txBody>
      </p:sp>
      <p:sp>
        <p:nvSpPr>
          <p:cNvPr id="3" name="テキスト ボックス 2">
            <a:extLst>
              <a:ext uri="{FF2B5EF4-FFF2-40B4-BE49-F238E27FC236}">
                <a16:creationId xmlns:a16="http://schemas.microsoft.com/office/drawing/2014/main" id="{2E344B87-D730-44DE-978F-C2F1CE3D04FE}"/>
              </a:ext>
            </a:extLst>
          </p:cNvPr>
          <p:cNvSpPr txBox="1"/>
          <p:nvPr/>
        </p:nvSpPr>
        <p:spPr>
          <a:xfrm>
            <a:off x="359354" y="1549205"/>
            <a:ext cx="11271956" cy="830997"/>
          </a:xfrm>
          <a:prstGeom prst="rect">
            <a:avLst/>
          </a:prstGeom>
          <a:noFill/>
        </p:spPr>
        <p:txBody>
          <a:bodyPr wrap="square" rtlCol="0">
            <a:spAutoFit/>
          </a:bodyPr>
          <a:lstStyle/>
          <a:p>
            <a:pPr>
              <a:spcAft>
                <a:spcPts val="1200"/>
              </a:spcAft>
            </a:pPr>
            <a:r>
              <a:rPr lang="ja-JP" altLang="en-US" sz="2400" dirty="0">
                <a:latin typeface="+mj-ea"/>
                <a:ea typeface="+mj-ea"/>
              </a:rPr>
              <a:t>シャコの</a:t>
            </a:r>
            <a:r>
              <a:rPr lang="en-US" altLang="ja-JP" sz="2400" dirty="0">
                <a:latin typeface="+mj-ea"/>
                <a:ea typeface="+mj-ea"/>
              </a:rPr>
              <a:t>Catch</a:t>
            </a:r>
            <a:r>
              <a:rPr lang="ja-JP" altLang="en-US" sz="2400" dirty="0">
                <a:latin typeface="+mj-ea"/>
                <a:ea typeface="+mj-ea"/>
              </a:rPr>
              <a:t>データは漁獲重量なので、本来整数ではなく連続変数とみなすべきですが、ここでは漁獲尾数とみなしてポワソン分布の解析をしてみます</a:t>
            </a:r>
            <a:endParaRPr kumimoji="1" lang="ja-JP" altLang="en-US" sz="2400" dirty="0">
              <a:latin typeface="+mj-ea"/>
              <a:ea typeface="+mj-ea"/>
            </a:endParaRPr>
          </a:p>
        </p:txBody>
      </p:sp>
      <p:sp>
        <p:nvSpPr>
          <p:cNvPr id="4" name="正方形/長方形 3">
            <a:extLst>
              <a:ext uri="{FF2B5EF4-FFF2-40B4-BE49-F238E27FC236}">
                <a16:creationId xmlns:a16="http://schemas.microsoft.com/office/drawing/2014/main" id="{FAF33342-D397-4AF4-BD31-DE07A1EB79BC}"/>
              </a:ext>
            </a:extLst>
          </p:cNvPr>
          <p:cNvSpPr/>
          <p:nvPr/>
        </p:nvSpPr>
        <p:spPr>
          <a:xfrm>
            <a:off x="418050" y="3358562"/>
            <a:ext cx="11355899"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pois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Catch ~ Year + Month + offset(log(Effort)), family = </a:t>
            </a:r>
            <a:r>
              <a:rPr lang="en-US" altLang="ja-JP" sz="2000" dirty="0" err="1">
                <a:latin typeface="Consolas" panose="020B0609020204030204" pitchFamily="49" charset="0"/>
              </a:rPr>
              <a:t>poisson</a:t>
            </a:r>
            <a:r>
              <a:rPr lang="en-US" altLang="ja-JP" sz="2000" dirty="0">
                <a:latin typeface="Consolas" panose="020B0609020204030204" pitchFamily="49" charset="0"/>
              </a:rPr>
              <a:t>("log"),</a:t>
            </a:r>
          </a:p>
          <a:p>
            <a:r>
              <a:rPr lang="en-US" altLang="ja-JP" sz="2000" dirty="0">
                <a:latin typeface="Consolas" panose="020B0609020204030204" pitchFamily="49" charset="0"/>
              </a:rPr>
              <a:t>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B3837D5F-4B29-4BC8-A77E-A58C0C948E2E}"/>
              </a:ext>
            </a:extLst>
          </p:cNvPr>
          <p:cNvCxnSpPr>
            <a:cxnSpLocks/>
          </p:cNvCxnSpPr>
          <p:nvPr/>
        </p:nvCxnSpPr>
        <p:spPr>
          <a:xfrm>
            <a:off x="2400649"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9DCA9629-4D75-4270-A1FF-31E43479E868}"/>
              </a:ext>
            </a:extLst>
          </p:cNvPr>
          <p:cNvSpPr txBox="1"/>
          <p:nvPr/>
        </p:nvSpPr>
        <p:spPr>
          <a:xfrm>
            <a:off x="493132" y="2396980"/>
            <a:ext cx="3815034" cy="707886"/>
          </a:xfrm>
          <a:prstGeom prst="rect">
            <a:avLst/>
          </a:prstGeom>
          <a:noFill/>
        </p:spPr>
        <p:txBody>
          <a:bodyPr wrap="square" rtlCol="0">
            <a:spAutoFit/>
          </a:bodyPr>
          <a:lstStyle/>
          <a:p>
            <a:pPr algn="ctr"/>
            <a:r>
              <a:rPr lang="en-US" altLang="ja-JP" sz="2000" dirty="0">
                <a:solidFill>
                  <a:srgbClr val="0000FF"/>
                </a:solidFill>
                <a:latin typeface="+mj-ea"/>
                <a:ea typeface="+mj-ea"/>
              </a:rPr>
              <a:t>CPUE</a:t>
            </a:r>
            <a:r>
              <a:rPr lang="ja-JP" altLang="en-US" sz="2000" dirty="0">
                <a:solidFill>
                  <a:srgbClr val="0000FF"/>
                </a:solidFill>
                <a:latin typeface="+mj-ea"/>
                <a:ea typeface="+mj-ea"/>
              </a:rPr>
              <a:t>ではなく</a:t>
            </a:r>
            <a:r>
              <a:rPr lang="en-US" altLang="ja-JP" sz="2000" dirty="0">
                <a:solidFill>
                  <a:srgbClr val="0000FF"/>
                </a:solidFill>
                <a:latin typeface="+mj-ea"/>
                <a:ea typeface="+mj-ea"/>
              </a:rPr>
              <a:t>Catch</a:t>
            </a:r>
            <a:r>
              <a:rPr lang="ja-JP" altLang="en-US" sz="2000" dirty="0">
                <a:solidFill>
                  <a:srgbClr val="0000FF"/>
                </a:solidFill>
                <a:latin typeface="+mj-ea"/>
                <a:ea typeface="+mj-ea"/>
              </a:rPr>
              <a:t>を使う（整数データ）</a:t>
            </a:r>
            <a:endParaRPr kumimoji="1" lang="ja-JP" altLang="en-US" sz="2000" dirty="0">
              <a:solidFill>
                <a:srgbClr val="0000FF"/>
              </a:solidFill>
              <a:latin typeface="+mj-ea"/>
              <a:ea typeface="+mj-ea"/>
            </a:endParaRPr>
          </a:p>
        </p:txBody>
      </p:sp>
      <p:cxnSp>
        <p:nvCxnSpPr>
          <p:cNvPr id="8" name="直線矢印コネクタ 7">
            <a:extLst>
              <a:ext uri="{FF2B5EF4-FFF2-40B4-BE49-F238E27FC236}">
                <a16:creationId xmlns:a16="http://schemas.microsoft.com/office/drawing/2014/main" id="{E0994E82-25C1-4571-8D78-00368BD4E020}"/>
              </a:ext>
            </a:extLst>
          </p:cNvPr>
          <p:cNvCxnSpPr>
            <a:cxnSpLocks/>
          </p:cNvCxnSpPr>
          <p:nvPr/>
        </p:nvCxnSpPr>
        <p:spPr>
          <a:xfrm>
            <a:off x="6290765"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A587CF55-25E6-409E-8DB4-089A468DF320}"/>
              </a:ext>
            </a:extLst>
          </p:cNvPr>
          <p:cNvSpPr txBox="1"/>
          <p:nvPr/>
        </p:nvSpPr>
        <p:spPr>
          <a:xfrm>
            <a:off x="4833597" y="2396980"/>
            <a:ext cx="2881618" cy="707886"/>
          </a:xfrm>
          <a:prstGeom prst="rect">
            <a:avLst/>
          </a:prstGeom>
          <a:noFill/>
        </p:spPr>
        <p:txBody>
          <a:bodyPr wrap="square" rtlCol="0">
            <a:spAutoFit/>
          </a:bodyPr>
          <a:lstStyle/>
          <a:p>
            <a:pPr algn="ctr"/>
            <a:r>
              <a:rPr lang="en-US" altLang="ja-JP" sz="2000" dirty="0">
                <a:solidFill>
                  <a:srgbClr val="0000FF"/>
                </a:solidFill>
                <a:latin typeface="+mj-ea"/>
                <a:ea typeface="+mj-ea"/>
              </a:rPr>
              <a:t>Offset</a:t>
            </a:r>
            <a:r>
              <a:rPr lang="ja-JP" altLang="en-US" sz="2000" dirty="0">
                <a:solidFill>
                  <a:srgbClr val="0000FF"/>
                </a:solidFill>
                <a:latin typeface="+mj-ea"/>
                <a:ea typeface="+mj-ea"/>
              </a:rPr>
              <a:t>項に</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log(effort)</a:t>
            </a:r>
            <a:r>
              <a:rPr lang="ja-JP" altLang="en-US" sz="2000" dirty="0">
                <a:solidFill>
                  <a:srgbClr val="0000FF"/>
                </a:solidFill>
                <a:latin typeface="+mj-ea"/>
                <a:ea typeface="+mj-ea"/>
              </a:rPr>
              <a:t>を指定</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D47048B5-BBD1-4D6A-B451-7CEE867F210B}"/>
              </a:ext>
            </a:extLst>
          </p:cNvPr>
          <p:cNvCxnSpPr>
            <a:cxnSpLocks/>
          </p:cNvCxnSpPr>
          <p:nvPr/>
        </p:nvCxnSpPr>
        <p:spPr>
          <a:xfrm>
            <a:off x="10016879" y="3054991"/>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E003D7D-6A26-4FDB-B0D1-4E71544CE61A}"/>
              </a:ext>
            </a:extLst>
          </p:cNvPr>
          <p:cNvSpPr txBox="1"/>
          <p:nvPr/>
        </p:nvSpPr>
        <p:spPr>
          <a:xfrm>
            <a:off x="8559711" y="2389989"/>
            <a:ext cx="2881618" cy="707886"/>
          </a:xfrm>
          <a:prstGeom prst="rect">
            <a:avLst/>
          </a:prstGeom>
          <a:noFill/>
        </p:spPr>
        <p:txBody>
          <a:bodyPr wrap="square" rtlCol="0">
            <a:spAutoFit/>
          </a:bodyPr>
          <a:lstStyle/>
          <a:p>
            <a:pPr algn="ctr"/>
            <a:r>
              <a:rPr lang="ja-JP" altLang="en-US" sz="2000" dirty="0">
                <a:solidFill>
                  <a:srgbClr val="0000FF"/>
                </a:solidFill>
                <a:latin typeface="+mj-ea"/>
                <a:ea typeface="+mj-ea"/>
              </a:rPr>
              <a:t>ポワソン分布で</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 link</a:t>
            </a:r>
            <a:r>
              <a:rPr lang="ja-JP" altLang="en-US" sz="2000" dirty="0">
                <a:solidFill>
                  <a:srgbClr val="0000FF"/>
                </a:solidFill>
                <a:latin typeface="+mj-ea"/>
                <a:ea typeface="+mj-ea"/>
              </a:rPr>
              <a:t>関数</a:t>
            </a:r>
            <a:endParaRPr kumimoji="1" lang="ja-JP" altLang="en-US"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E3CD2ED0-B5F5-4AB5-8BEA-97125C9FFA12}"/>
              </a:ext>
            </a:extLst>
          </p:cNvPr>
          <p:cNvSpPr txBox="1"/>
          <p:nvPr/>
        </p:nvSpPr>
        <p:spPr>
          <a:xfrm>
            <a:off x="794398" y="4391946"/>
            <a:ext cx="1471878" cy="461665"/>
          </a:xfrm>
          <a:prstGeom prst="rect">
            <a:avLst/>
          </a:prstGeom>
          <a:solidFill>
            <a:srgbClr val="CCECFF"/>
          </a:solidFill>
        </p:spPr>
        <p:txBody>
          <a:bodyPr wrap="none" rtlCol="0">
            <a:spAutoFit/>
          </a:bodyPr>
          <a:lstStyle/>
          <a:p>
            <a:pPr algn="ctr"/>
            <a:r>
              <a:rPr lang="en-US" altLang="ja-JP" sz="2400" dirty="0">
                <a:latin typeface="+mj-ea"/>
                <a:ea typeface="+mj-ea"/>
              </a:rPr>
              <a:t>Offset</a:t>
            </a:r>
            <a:r>
              <a:rPr lang="ja-JP" altLang="en-US" sz="2400" dirty="0">
                <a:latin typeface="+mj-ea"/>
                <a:ea typeface="+mj-ea"/>
              </a:rPr>
              <a:t>項</a:t>
            </a:r>
            <a:endParaRPr kumimoji="1" lang="ja-JP" altLang="en-US" sz="2400" dirty="0">
              <a:latin typeface="+mj-ea"/>
              <a:ea typeface="+mj-ea"/>
            </a:endParaRPr>
          </a:p>
        </p:txBody>
      </p:sp>
      <p:sp>
        <p:nvSpPr>
          <p:cNvPr id="13" name="テキスト ボックス 12">
            <a:extLst>
              <a:ext uri="{FF2B5EF4-FFF2-40B4-BE49-F238E27FC236}">
                <a16:creationId xmlns:a16="http://schemas.microsoft.com/office/drawing/2014/main" id="{8556ED3D-8806-44DA-8601-0971379F8790}"/>
              </a:ext>
            </a:extLst>
          </p:cNvPr>
          <p:cNvSpPr txBox="1"/>
          <p:nvPr/>
        </p:nvSpPr>
        <p:spPr>
          <a:xfrm>
            <a:off x="2727872" y="4391946"/>
            <a:ext cx="5646097" cy="461665"/>
          </a:xfrm>
          <a:prstGeom prst="rect">
            <a:avLst/>
          </a:prstGeom>
          <a:noFill/>
        </p:spPr>
        <p:txBody>
          <a:bodyPr wrap="none" rtlCol="0">
            <a:spAutoFit/>
          </a:bodyPr>
          <a:lstStyle/>
          <a:p>
            <a:r>
              <a:rPr lang="ja-JP" altLang="en-US" sz="2400" dirty="0">
                <a:latin typeface="+mj-ea"/>
                <a:ea typeface="+mj-ea"/>
              </a:rPr>
              <a:t>回帰係数を</a:t>
            </a:r>
            <a:r>
              <a:rPr lang="en-US" altLang="ja-JP" sz="2400" dirty="0">
                <a:latin typeface="+mj-ea"/>
                <a:ea typeface="+mj-ea"/>
              </a:rPr>
              <a:t>1</a:t>
            </a:r>
            <a:r>
              <a:rPr lang="ja-JP" altLang="en-US" sz="2400" dirty="0">
                <a:latin typeface="+mj-ea"/>
                <a:ea typeface="+mj-ea"/>
              </a:rPr>
              <a:t>と固定してパラメータ推定</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33BD881-7E50-4836-BDD9-E2AD107A8387}"/>
                  </a:ext>
                </a:extLst>
              </p:cNvPr>
              <p:cNvSpPr txBox="1"/>
              <p:nvPr/>
            </p:nvSpPr>
            <p:spPr>
              <a:xfrm>
                <a:off x="468137" y="5308795"/>
                <a:ext cx="80915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r>
                                <a:rPr lang="en-US" altLang="ja-JP" sz="2800" b="0" i="1" smtClean="0">
                                  <a:latin typeface="Cambria Math" panose="02040503050406030204" pitchFamily="18" charset="0"/>
                                </a:rPr>
                                <m:t>+</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d>
                                    <m:dPr>
                                      <m:ctrlPr>
                                        <a:rPr lang="en-US" altLang="ja-JP" sz="2800" b="0" i="1" smtClean="0">
                                          <a:latin typeface="Cambria Math" panose="02040503050406030204" pitchFamily="18" charset="0"/>
                                        </a:rPr>
                                      </m:ctrlPr>
                                    </m:dPr>
                                    <m:e>
                                      <m:r>
                                        <m:rPr>
                                          <m:sty m:val="p"/>
                                        </m:rPr>
                                        <a:rPr lang="en-US" altLang="ja-JP" sz="2800" b="0" i="0" smtClean="0">
                                          <a:latin typeface="Cambria Math" panose="02040503050406030204" pitchFamily="18" charset="0"/>
                                        </a:rPr>
                                        <m:t>Effort</m:t>
                                      </m:r>
                                    </m:e>
                                  </m:d>
                                </m:e>
                              </m:func>
                            </m:e>
                          </m:d>
                        </m:e>
                      </m:func>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33BD881-7E50-4836-BDD9-E2AD107A8387}"/>
                  </a:ext>
                </a:extLst>
              </p:cNvPr>
              <p:cNvSpPr txBox="1">
                <a:spLocks noRot="1" noChangeAspect="1" noMove="1" noResize="1" noEditPoints="1" noAdjustHandles="1" noChangeArrowheads="1" noChangeShapeType="1" noTextEdit="1"/>
              </p:cNvSpPr>
              <p:nvPr/>
            </p:nvSpPr>
            <p:spPr>
              <a:xfrm>
                <a:off x="468137" y="5308795"/>
                <a:ext cx="8091574" cy="430887"/>
              </a:xfrm>
              <a:prstGeom prst="rect">
                <a:avLst/>
              </a:prstGeom>
              <a:blipFill>
                <a:blip r:embed="rId2"/>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E1A18B9B-6D78-4848-B53E-698C99DBB9F2}"/>
              </a:ext>
            </a:extLst>
          </p:cNvPr>
          <p:cNvSpPr/>
          <p:nvPr/>
        </p:nvSpPr>
        <p:spPr>
          <a:xfrm>
            <a:off x="573947" y="6031210"/>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86DB1DE-B94D-4F7A-BBF6-85AC945C0816}"/>
                  </a:ext>
                </a:extLst>
              </p:cNvPr>
              <p:cNvSpPr txBox="1"/>
              <p:nvPr/>
            </p:nvSpPr>
            <p:spPr>
              <a:xfrm>
                <a:off x="1241323" y="5777967"/>
                <a:ext cx="8114273"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d>
                        <m:dPr>
                          <m:ctrlPr>
                            <a:rPr lang="en-US" altLang="ja-JP" sz="2800" i="1" smtClean="0">
                              <a:latin typeface="Cambria Math" panose="02040503050406030204" pitchFamily="18" charset="0"/>
                            </a:rPr>
                          </m:ctrlPr>
                        </m:dPr>
                        <m:e>
                          <m:f>
                            <m:fPr>
                              <m:ctrlPr>
                                <a:rPr lang="en-US" altLang="ja-JP" sz="2800" b="0" i="1" smtClean="0">
                                  <a:latin typeface="Cambria Math" panose="02040503050406030204" pitchFamily="18" charset="0"/>
                                </a:rPr>
                              </m:ctrlPr>
                            </m:fPr>
                            <m:num>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num>
                            <m:den>
                              <m:r>
                                <m:rPr>
                                  <m:sty m:val="p"/>
                                </m:rPr>
                                <a:rPr lang="en-US" altLang="ja-JP" sz="2800" b="0" i="0" smtClean="0">
                                  <a:latin typeface="Cambria Math" panose="02040503050406030204" pitchFamily="18" charset="0"/>
                                </a:rPr>
                                <m:t>Effort</m:t>
                              </m:r>
                            </m:den>
                          </m:f>
                        </m:e>
                      </m:d>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E</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16" name="テキスト ボックス 15">
                <a:extLst>
                  <a:ext uri="{FF2B5EF4-FFF2-40B4-BE49-F238E27FC236}">
                    <a16:creationId xmlns:a16="http://schemas.microsoft.com/office/drawing/2014/main" id="{B86DB1DE-B94D-4F7A-BBF6-85AC945C0816}"/>
                  </a:ext>
                </a:extLst>
              </p:cNvPr>
              <p:cNvSpPr txBox="1">
                <a:spLocks noRot="1" noChangeAspect="1" noMove="1" noResize="1" noEditPoints="1" noAdjustHandles="1" noChangeArrowheads="1" noChangeShapeType="1" noTextEdit="1"/>
              </p:cNvSpPr>
              <p:nvPr/>
            </p:nvSpPr>
            <p:spPr>
              <a:xfrm>
                <a:off x="1241323" y="5777967"/>
                <a:ext cx="8114273" cy="96815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246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過分散 </a:t>
            </a:r>
            <a:r>
              <a:rPr lang="en-US" altLang="ja-JP" dirty="0">
                <a:latin typeface="+mj-ea"/>
              </a:rPr>
              <a:t>(</a:t>
            </a:r>
            <a:r>
              <a:rPr lang="en-US" altLang="ja-JP" dirty="0" err="1">
                <a:latin typeface="+mj-ea"/>
              </a:rPr>
              <a:t>overdispersion</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C3DEDEA1-301C-49B1-863B-F59E1AF796D4}"/>
              </a:ext>
            </a:extLst>
          </p:cNvPr>
          <p:cNvSpPr txBox="1"/>
          <p:nvPr/>
        </p:nvSpPr>
        <p:spPr>
          <a:xfrm>
            <a:off x="359354" y="1549205"/>
            <a:ext cx="11271956" cy="187743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ポワソン分布は平均と分散が等しく、</a:t>
            </a:r>
            <a:r>
              <a:rPr lang="ja-JP" altLang="en-US" sz="2400" dirty="0">
                <a:solidFill>
                  <a:srgbClr val="FF0000"/>
                </a:solidFill>
                <a:latin typeface="+mj-ea"/>
                <a:ea typeface="+mj-ea"/>
              </a:rPr>
              <a:t>分散に関するパラメータが存在しません</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個体差がなく、各個体が独立にふるまっていることを仮定しています</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生態学や水産資源学のデータではこの仮定が不成立なことが多く、</a:t>
            </a:r>
            <a:r>
              <a:rPr kumimoji="1" lang="ja-JP" altLang="en-US" sz="2400" dirty="0">
                <a:solidFill>
                  <a:srgbClr val="FF0000"/>
                </a:solidFill>
                <a:latin typeface="+mj-ea"/>
                <a:ea typeface="+mj-ea"/>
              </a:rPr>
              <a:t>分散が平均よりも大きくなることが多いです（過分散）</a:t>
            </a:r>
          </a:p>
        </p:txBody>
      </p:sp>
      <p:sp>
        <p:nvSpPr>
          <p:cNvPr id="4" name="正方形/長方形 3">
            <a:extLst>
              <a:ext uri="{FF2B5EF4-FFF2-40B4-BE49-F238E27FC236}">
                <a16:creationId xmlns:a16="http://schemas.microsoft.com/office/drawing/2014/main" id="{F523B555-D414-4A44-A5B2-E189679B0B94}"/>
              </a:ext>
            </a:extLst>
          </p:cNvPr>
          <p:cNvSpPr/>
          <p:nvPr/>
        </p:nvSpPr>
        <p:spPr>
          <a:xfrm>
            <a:off x="359354" y="3562629"/>
            <a:ext cx="7954136"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(Dispersion parameter for </a:t>
            </a:r>
            <a:r>
              <a:rPr lang="en-US" altLang="ja-JP" sz="2000" dirty="0" err="1">
                <a:latin typeface="Consolas" panose="020B0609020204030204" pitchFamily="49" charset="0"/>
              </a:rPr>
              <a:t>poisson</a:t>
            </a:r>
            <a:r>
              <a:rPr lang="en-US" altLang="ja-JP" sz="2000" dirty="0">
                <a:latin typeface="Consolas" panose="020B0609020204030204" pitchFamily="49" charset="0"/>
              </a:rPr>
              <a:t> family taken to be 1)</a:t>
            </a:r>
          </a:p>
          <a:p>
            <a:endParaRPr lang="en-US" altLang="ja-JP" sz="2000" dirty="0">
              <a:latin typeface="Consolas" panose="020B0609020204030204" pitchFamily="49" charset="0"/>
            </a:endParaRPr>
          </a:p>
          <a:p>
            <a:r>
              <a:rPr lang="en-US" altLang="ja-JP" sz="2000" dirty="0">
                <a:latin typeface="Consolas" panose="020B0609020204030204" pitchFamily="49" charset="0"/>
              </a:rPr>
              <a:t>    Null deviance: 832515  on 191  degrees of freedom</a:t>
            </a:r>
          </a:p>
          <a:p>
            <a:r>
              <a:rPr lang="en-US" altLang="ja-JP" sz="2000" dirty="0">
                <a:latin typeface="Consolas" panose="020B0609020204030204" pitchFamily="49" charset="0"/>
              </a:rPr>
              <a:t>Residual deviance: 239035  on 165  degrees of freedom</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25F40945-2E34-4FD7-8D9F-52214A10E108}"/>
              </a:ext>
            </a:extLst>
          </p:cNvPr>
          <p:cNvCxnSpPr>
            <a:cxnSpLocks/>
          </p:cNvCxnSpPr>
          <p:nvPr/>
        </p:nvCxnSpPr>
        <p:spPr>
          <a:xfrm flipH="1">
            <a:off x="7986150" y="4703405"/>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CA6DC65-0A78-4CDF-B4E3-828AA38CBFA9}"/>
              </a:ext>
            </a:extLst>
          </p:cNvPr>
          <p:cNvSpPr txBox="1"/>
          <p:nvPr/>
        </p:nvSpPr>
        <p:spPr>
          <a:xfrm>
            <a:off x="8313490" y="4503350"/>
            <a:ext cx="4053701" cy="400110"/>
          </a:xfrm>
          <a:prstGeom prst="rect">
            <a:avLst/>
          </a:prstGeom>
          <a:noFill/>
        </p:spPr>
        <p:txBody>
          <a:bodyPr wrap="square" rtlCol="0">
            <a:spAutoFit/>
          </a:bodyPr>
          <a:lstStyle/>
          <a:p>
            <a:pPr algn="ctr"/>
            <a:r>
              <a:rPr lang="ja-JP" altLang="en-US" sz="2000" dirty="0">
                <a:solidFill>
                  <a:srgbClr val="0000FF"/>
                </a:solidFill>
                <a:latin typeface="+mj-ea"/>
                <a:ea typeface="+mj-ea"/>
              </a:rPr>
              <a:t>この比が</a:t>
            </a:r>
            <a:r>
              <a:rPr lang="en-US" altLang="ja-JP" sz="2000" dirty="0">
                <a:solidFill>
                  <a:srgbClr val="0000FF"/>
                </a:solidFill>
                <a:latin typeface="+mj-ea"/>
                <a:ea typeface="+mj-ea"/>
              </a:rPr>
              <a:t>1</a:t>
            </a:r>
            <a:r>
              <a:rPr lang="ja-JP" altLang="en-US" sz="2000" dirty="0">
                <a:solidFill>
                  <a:srgbClr val="0000FF"/>
                </a:solidFill>
                <a:latin typeface="+mj-ea"/>
                <a:ea typeface="+mj-ea"/>
              </a:rPr>
              <a:t>に近くないといけない</a:t>
            </a:r>
            <a:endParaRPr lang="en-US" altLang="ja-JP" sz="2000" dirty="0">
              <a:solidFill>
                <a:srgbClr val="0000FF"/>
              </a:solidFill>
              <a:latin typeface="+mj-ea"/>
              <a:ea typeface="+mj-ea"/>
            </a:endParaRPr>
          </a:p>
        </p:txBody>
      </p:sp>
      <p:sp>
        <p:nvSpPr>
          <p:cNvPr id="9" name="正方形/長方形 8">
            <a:extLst>
              <a:ext uri="{FF2B5EF4-FFF2-40B4-BE49-F238E27FC236}">
                <a16:creationId xmlns:a16="http://schemas.microsoft.com/office/drawing/2014/main" id="{4918AE96-13E4-4BD5-A533-97340B3CD8E7}"/>
              </a:ext>
            </a:extLst>
          </p:cNvPr>
          <p:cNvSpPr/>
          <p:nvPr/>
        </p:nvSpPr>
        <p:spPr>
          <a:xfrm>
            <a:off x="350966" y="4906123"/>
            <a:ext cx="7954136"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dispersiontest</a:t>
            </a:r>
            <a:r>
              <a:rPr lang="en-US" altLang="ja-JP" sz="2000" dirty="0">
                <a:latin typeface="Consolas" panose="020B0609020204030204" pitchFamily="49" charset="0"/>
              </a:rPr>
              <a:t>(</a:t>
            </a:r>
            <a:r>
              <a:rPr lang="en-US" altLang="ja-JP" sz="2000" dirty="0" err="1">
                <a:latin typeface="Consolas" panose="020B0609020204030204" pitchFamily="49" charset="0"/>
              </a:rPr>
              <a:t>pois</a:t>
            </a:r>
            <a:r>
              <a:rPr lang="en-US" altLang="ja-JP" sz="2000" dirty="0">
                <a:latin typeface="Consolas" panose="020B0609020204030204" pitchFamily="49" charset="0"/>
              </a:rPr>
              <a:t>) #significantly </a:t>
            </a:r>
            <a:r>
              <a:rPr lang="en-US" altLang="ja-JP" sz="2000" dirty="0" err="1">
                <a:latin typeface="Consolas" panose="020B0609020204030204" pitchFamily="49" charset="0"/>
              </a:rPr>
              <a:t>overdispersed</a:t>
            </a:r>
            <a:endParaRPr lang="en-US" altLang="ja-JP" sz="2000" dirty="0">
              <a:latin typeface="Consolas" panose="020B0609020204030204" pitchFamily="49" charset="0"/>
            </a:endParaRPr>
          </a:p>
          <a:p>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Overdispersion</a:t>
            </a:r>
            <a:r>
              <a:rPr lang="en-US" altLang="ja-JP" sz="2000" dirty="0">
                <a:latin typeface="Consolas" panose="020B0609020204030204" pitchFamily="49" charset="0"/>
              </a:rPr>
              <a:t>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pois</a:t>
            </a:r>
            <a:endParaRPr lang="en-US" altLang="ja-JP" sz="2000" dirty="0">
              <a:latin typeface="Consolas" panose="020B0609020204030204" pitchFamily="49" charset="0"/>
            </a:endParaRPr>
          </a:p>
          <a:p>
            <a:r>
              <a:rPr lang="en-US" altLang="ja-JP" sz="2000" dirty="0">
                <a:latin typeface="Consolas" panose="020B0609020204030204" pitchFamily="49" charset="0"/>
              </a:rPr>
              <a:t>z = 9.6924, p-value &lt; 2.2e-16</a:t>
            </a:r>
          </a:p>
        </p:txBody>
      </p:sp>
      <p:cxnSp>
        <p:nvCxnSpPr>
          <p:cNvPr id="10" name="直線矢印コネクタ 9">
            <a:extLst>
              <a:ext uri="{FF2B5EF4-FFF2-40B4-BE49-F238E27FC236}">
                <a16:creationId xmlns:a16="http://schemas.microsoft.com/office/drawing/2014/main" id="{7DB3E8A0-F8B0-429A-AEAF-61715679F7ED}"/>
              </a:ext>
            </a:extLst>
          </p:cNvPr>
          <p:cNvCxnSpPr>
            <a:cxnSpLocks/>
          </p:cNvCxnSpPr>
          <p:nvPr/>
        </p:nvCxnSpPr>
        <p:spPr>
          <a:xfrm flipH="1">
            <a:off x="7986150" y="5174694"/>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C77C9CDE-4B3D-4A9F-B7F3-A39AA3C7484C}"/>
              </a:ext>
            </a:extLst>
          </p:cNvPr>
          <p:cNvSpPr txBox="1"/>
          <p:nvPr/>
        </p:nvSpPr>
        <p:spPr>
          <a:xfrm>
            <a:off x="7986150" y="4954852"/>
            <a:ext cx="4053701" cy="707886"/>
          </a:xfrm>
          <a:prstGeom prst="rect">
            <a:avLst/>
          </a:prstGeom>
          <a:noFill/>
        </p:spPr>
        <p:txBody>
          <a:bodyPr wrap="square" rtlCol="0">
            <a:spAutoFit/>
          </a:bodyPr>
          <a:lstStyle/>
          <a:p>
            <a:pPr algn="ctr"/>
            <a:r>
              <a:rPr lang="en-US" altLang="ja-JP" sz="2000" dirty="0">
                <a:solidFill>
                  <a:srgbClr val="0000FF"/>
                </a:solidFill>
                <a:latin typeface="+mj-ea"/>
                <a:ea typeface="+mj-ea"/>
              </a:rPr>
              <a:t>library(AER)</a:t>
            </a:r>
            <a:r>
              <a:rPr lang="ja-JP" altLang="en-US" sz="2000" dirty="0">
                <a:solidFill>
                  <a:srgbClr val="0000FF"/>
                </a:solidFill>
                <a:latin typeface="+mj-ea"/>
                <a:ea typeface="+mj-ea"/>
              </a:rPr>
              <a:t>内にある</a:t>
            </a:r>
            <a:endParaRPr lang="en-US" altLang="ja-JP" sz="2000" dirty="0">
              <a:solidFill>
                <a:srgbClr val="0000FF"/>
              </a:solidFill>
              <a:latin typeface="+mj-ea"/>
              <a:ea typeface="+mj-ea"/>
            </a:endParaRPr>
          </a:p>
          <a:p>
            <a:pPr algn="ctr"/>
            <a:r>
              <a:rPr lang="ja-JP" altLang="en-US" sz="2000" dirty="0">
                <a:solidFill>
                  <a:srgbClr val="0000FF"/>
                </a:solidFill>
                <a:latin typeface="+mj-ea"/>
                <a:ea typeface="+mj-ea"/>
              </a:rPr>
              <a:t>過分散の検定</a:t>
            </a:r>
            <a:endParaRPr kumimoji="1" lang="ja-JP" altLang="en-US" sz="20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0F7C2E14-F28C-40A5-A222-38F8FB8CC3A5}"/>
              </a:ext>
            </a:extLst>
          </p:cNvPr>
          <p:cNvSpPr txBox="1"/>
          <p:nvPr/>
        </p:nvSpPr>
        <p:spPr>
          <a:xfrm>
            <a:off x="4328034" y="6415581"/>
            <a:ext cx="6497779" cy="400110"/>
          </a:xfrm>
          <a:prstGeom prst="rect">
            <a:avLst/>
          </a:prstGeom>
          <a:noFill/>
        </p:spPr>
        <p:txBody>
          <a:bodyPr wrap="square" rtlCol="0">
            <a:spAutoFit/>
          </a:bodyPr>
          <a:lstStyle/>
          <a:p>
            <a:pPr algn="ctr"/>
            <a:r>
              <a:rPr lang="ja-JP" altLang="en-US" sz="2000" dirty="0">
                <a:solidFill>
                  <a:srgbClr val="0000FF"/>
                </a:solidFill>
                <a:latin typeface="+mj-ea"/>
                <a:ea typeface="+mj-ea"/>
              </a:rPr>
              <a:t>有意 ⇒ 帰無仮説「過分散でない」とはいえない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4917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animBg="1"/>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：負の二項分布～過分散への対応</a:t>
            </a:r>
          </a:p>
        </p:txBody>
      </p:sp>
      <p:sp>
        <p:nvSpPr>
          <p:cNvPr id="3" name="テキスト ボックス 2">
            <a:extLst>
              <a:ext uri="{FF2B5EF4-FFF2-40B4-BE49-F238E27FC236}">
                <a16:creationId xmlns:a16="http://schemas.microsoft.com/office/drawing/2014/main" id="{EC830C8C-CD5D-4329-9EC4-74A11AA95E8B}"/>
              </a:ext>
            </a:extLst>
          </p:cNvPr>
          <p:cNvSpPr txBox="1"/>
          <p:nvPr/>
        </p:nvSpPr>
        <p:spPr>
          <a:xfrm>
            <a:off x="359354" y="1549205"/>
            <a:ext cx="11271956"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過分散の問題に対処可能な分布として、負の二項分布があります</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solidFill>
                  <a:srgbClr val="FF0000"/>
                </a:solidFill>
                <a:latin typeface="+mj-ea"/>
                <a:ea typeface="+mj-ea"/>
              </a:rPr>
              <a:t>負の二項分布は、ポワソン分布における平均がガンマ分布で「ばらつく」ことを考えています</a:t>
            </a:r>
            <a:r>
              <a:rPr lang="ja-JP" altLang="en-US" sz="2400" dirty="0">
                <a:latin typeface="+mj-ea"/>
                <a:ea typeface="+mj-ea"/>
              </a:rPr>
              <a:t>（</a:t>
            </a:r>
            <a:r>
              <a:rPr lang="en-US" altLang="ja-JP" sz="2400" dirty="0">
                <a:latin typeface="+mj-ea"/>
                <a:ea typeface="+mj-ea"/>
              </a:rPr>
              <a:t>negative binomial = </a:t>
            </a:r>
            <a:r>
              <a:rPr lang="en-US" altLang="ja-JP" sz="2400" dirty="0" err="1">
                <a:latin typeface="+mj-ea"/>
                <a:ea typeface="+mj-ea"/>
              </a:rPr>
              <a:t>poisson</a:t>
            </a:r>
            <a:r>
              <a:rPr lang="en-US" altLang="ja-JP" sz="2400" dirty="0">
                <a:latin typeface="+mj-ea"/>
                <a:ea typeface="+mj-ea"/>
              </a:rPr>
              <a:t> + gamma)</a:t>
            </a:r>
          </a:p>
          <a:p>
            <a:pPr marL="342900" indent="-342900">
              <a:spcAft>
                <a:spcPts val="1200"/>
              </a:spcAft>
              <a:buFont typeface="Arial" panose="020B0604020202020204" pitchFamily="34" charset="0"/>
              <a:buChar char="•"/>
            </a:pPr>
            <a:r>
              <a:rPr kumimoji="1" lang="ja-JP" altLang="en-US" sz="2400" dirty="0">
                <a:latin typeface="+mj-ea"/>
                <a:ea typeface="+mj-ea"/>
              </a:rPr>
              <a:t>確率</a:t>
            </a:r>
            <a:r>
              <a:rPr kumimoji="1" lang="en-US" altLang="ja-JP" sz="2400" dirty="0">
                <a:latin typeface="+mj-ea"/>
                <a:ea typeface="+mj-ea"/>
              </a:rPr>
              <a:t>p</a:t>
            </a:r>
            <a:r>
              <a:rPr lang="ja-JP" altLang="en-US" sz="2400" dirty="0">
                <a:latin typeface="+mj-ea"/>
                <a:ea typeface="+mj-ea"/>
              </a:rPr>
              <a:t>で成功する</a:t>
            </a:r>
            <a:r>
              <a:rPr kumimoji="1" lang="ja-JP" altLang="en-US" sz="2400" dirty="0">
                <a:latin typeface="+mj-ea"/>
                <a:ea typeface="+mj-ea"/>
              </a:rPr>
              <a:t>ベルヌーイ試行において、成功回数が</a:t>
            </a:r>
            <a:r>
              <a:rPr kumimoji="1" lang="en-US" altLang="ja-JP" sz="2400" dirty="0">
                <a:latin typeface="+mj-ea"/>
                <a:ea typeface="+mj-ea"/>
              </a:rPr>
              <a:t>k</a:t>
            </a:r>
            <a:r>
              <a:rPr lang="ja-JP" altLang="en-US" sz="2400" dirty="0">
                <a:latin typeface="+mj-ea"/>
                <a:ea typeface="+mj-ea"/>
              </a:rPr>
              <a:t>回になるまでに必要な試行回数として定義されまし（そのため「負の」二項分布と呼ばれる）</a:t>
            </a:r>
            <a:endParaRPr kumimoji="1" lang="ja-JP" altLang="en-US" sz="2400" dirty="0">
              <a:solidFill>
                <a:srgbClr val="FF0000"/>
              </a:solidFill>
              <a:latin typeface="+mj-ea"/>
              <a:ea typeface="+mj-ea"/>
            </a:endParaRPr>
          </a:p>
        </p:txBody>
      </p:sp>
      <p:sp>
        <p:nvSpPr>
          <p:cNvPr id="4" name="正方形/長方形 3">
            <a:extLst>
              <a:ext uri="{FF2B5EF4-FFF2-40B4-BE49-F238E27FC236}">
                <a16:creationId xmlns:a16="http://schemas.microsoft.com/office/drawing/2014/main" id="{BCCD0FC3-73B5-47D9-B5B2-ECE18EAC933B}"/>
              </a:ext>
            </a:extLst>
          </p:cNvPr>
          <p:cNvSpPr/>
          <p:nvPr/>
        </p:nvSpPr>
        <p:spPr>
          <a:xfrm>
            <a:off x="422246" y="3998001"/>
            <a:ext cx="9686488"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library(MASS)</a:t>
            </a:r>
          </a:p>
          <a:p>
            <a:r>
              <a:rPr lang="en-US" altLang="ja-JP" sz="2000" dirty="0" err="1">
                <a:latin typeface="Consolas" panose="020B0609020204030204" pitchFamily="49" charset="0"/>
              </a:rPr>
              <a:t>nb</a:t>
            </a:r>
            <a:r>
              <a:rPr lang="en-US" altLang="ja-JP" sz="2000" dirty="0">
                <a:latin typeface="Consolas" panose="020B0609020204030204" pitchFamily="49" charset="0"/>
              </a:rPr>
              <a:t> &lt;- </a:t>
            </a:r>
            <a:r>
              <a:rPr lang="en-US" altLang="ja-JP" sz="2000" dirty="0" err="1">
                <a:solidFill>
                  <a:srgbClr val="0000FF"/>
                </a:solidFill>
                <a:latin typeface="Consolas" panose="020B0609020204030204" pitchFamily="49" charset="0"/>
              </a:rPr>
              <a:t>glm.nb</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Catch ~ Year + Month + offset(log(Effort)), data = </a:t>
            </a:r>
            <a:r>
              <a:rPr lang="en-US" altLang="ja-JP" sz="2000" dirty="0" err="1">
                <a:latin typeface="Consolas" panose="020B0609020204030204" pitchFamily="49" charset="0"/>
              </a:rPr>
              <a:t>dat</a:t>
            </a:r>
            <a:r>
              <a:rPr lang="en-US" altLang="ja-JP" sz="2000" dirty="0">
                <a:solidFill>
                  <a:srgbClr val="0000FF"/>
                </a:solidFill>
                <a:latin typeface="Consolas" panose="020B0609020204030204" pitchFamily="49" charset="0"/>
              </a:rPr>
              <a:t>)</a:t>
            </a:r>
          </a:p>
        </p:txBody>
      </p:sp>
      <p:sp>
        <p:nvSpPr>
          <p:cNvPr id="6" name="テキスト ボックス 5">
            <a:extLst>
              <a:ext uri="{FF2B5EF4-FFF2-40B4-BE49-F238E27FC236}">
                <a16:creationId xmlns:a16="http://schemas.microsoft.com/office/drawing/2014/main" id="{5C4FF04C-56C2-4DD4-8704-923A28FAFCCE}"/>
              </a:ext>
            </a:extLst>
          </p:cNvPr>
          <p:cNvSpPr txBox="1"/>
          <p:nvPr/>
        </p:nvSpPr>
        <p:spPr>
          <a:xfrm>
            <a:off x="1105121" y="4779999"/>
            <a:ext cx="7275481" cy="400110"/>
          </a:xfrm>
          <a:prstGeom prst="rect">
            <a:avLst/>
          </a:prstGeom>
          <a:noFill/>
        </p:spPr>
        <p:txBody>
          <a:bodyPr wrap="square" rtlCol="0">
            <a:spAutoFit/>
          </a:bodyPr>
          <a:lstStyle/>
          <a:p>
            <a:pPr algn="ctr"/>
            <a:r>
              <a:rPr lang="en-US" altLang="ja-JP" sz="2000" dirty="0">
                <a:solidFill>
                  <a:srgbClr val="0000FF"/>
                </a:solidFill>
                <a:latin typeface="+mj-ea"/>
                <a:ea typeface="+mj-ea"/>
              </a:rPr>
              <a:t>library(MASS) </a:t>
            </a:r>
            <a:r>
              <a:rPr lang="ja-JP" altLang="en-US" sz="2000" dirty="0">
                <a:solidFill>
                  <a:srgbClr val="0000FF"/>
                </a:solidFill>
                <a:latin typeface="+mj-ea"/>
                <a:ea typeface="+mj-ea"/>
              </a:rPr>
              <a:t>に入っている</a:t>
            </a:r>
            <a:r>
              <a:rPr lang="en-US" altLang="ja-JP" sz="2000" dirty="0" err="1">
                <a:solidFill>
                  <a:srgbClr val="0000FF"/>
                </a:solidFill>
                <a:latin typeface="+mj-ea"/>
                <a:ea typeface="+mj-ea"/>
              </a:rPr>
              <a:t>glm.nb</a:t>
            </a:r>
            <a:r>
              <a:rPr lang="ja-JP" altLang="en-US" sz="2000" dirty="0">
                <a:solidFill>
                  <a:srgbClr val="0000FF"/>
                </a:solidFill>
                <a:latin typeface="+mj-ea"/>
                <a:ea typeface="+mj-ea"/>
              </a:rPr>
              <a:t>という関数を使います</a:t>
            </a:r>
            <a:endParaRPr lang="en-US" altLang="ja-JP"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E460B73E-F21B-490D-A1E3-025959900397}"/>
              </a:ext>
            </a:extLst>
          </p:cNvPr>
          <p:cNvSpPr/>
          <p:nvPr/>
        </p:nvSpPr>
        <p:spPr>
          <a:xfrm>
            <a:off x="422246" y="5387479"/>
            <a:ext cx="2824293" cy="1323439"/>
          </a:xfrm>
          <a:prstGeom prst="rect">
            <a:avLst/>
          </a:prstGeom>
          <a:solidFill>
            <a:schemeClr val="bg1">
              <a:lumMod val="95000"/>
            </a:schemeClr>
          </a:solidFill>
        </p:spPr>
        <p:txBody>
          <a:bodyPr wrap="square">
            <a:spAutoFit/>
          </a:bodyPr>
          <a:lstStyle/>
          <a:p>
            <a:r>
              <a:rPr lang="pt-BR" altLang="ja-JP" sz="2000" dirty="0">
                <a:latin typeface="Consolas" panose="020B0609020204030204" pitchFamily="49" charset="0"/>
              </a:rPr>
              <a:t>&gt; AIC(pois,nb)</a:t>
            </a:r>
          </a:p>
          <a:p>
            <a:r>
              <a:rPr lang="pt-BR" altLang="ja-JP" sz="2000" dirty="0">
                <a:latin typeface="Consolas" panose="020B0609020204030204" pitchFamily="49" charset="0"/>
              </a:rPr>
              <a:t>     df        AIC</a:t>
            </a:r>
          </a:p>
          <a:p>
            <a:r>
              <a:rPr lang="pt-BR" altLang="ja-JP" sz="2000" dirty="0">
                <a:latin typeface="Consolas" panose="020B0609020204030204" pitchFamily="49" charset="0"/>
              </a:rPr>
              <a:t>pois 27 241167.036</a:t>
            </a:r>
          </a:p>
          <a:p>
            <a:r>
              <a:rPr lang="pt-BR" altLang="ja-JP" sz="2000" dirty="0">
                <a:latin typeface="Consolas" panose="020B0609020204030204" pitchFamily="49" charset="0"/>
              </a:rPr>
              <a:t>nb   28   3774.602</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E8CBA2FC-7C43-4474-A83F-E1EE29716F85}"/>
              </a:ext>
            </a:extLst>
          </p:cNvPr>
          <p:cNvSpPr txBox="1"/>
          <p:nvPr/>
        </p:nvSpPr>
        <p:spPr>
          <a:xfrm>
            <a:off x="3505770" y="5879921"/>
            <a:ext cx="8347874"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solidFill>
                  <a:srgbClr val="0000FF"/>
                </a:solidFill>
                <a:latin typeface="+mj-ea"/>
                <a:ea typeface="+mj-ea"/>
              </a:rPr>
              <a:t>負の二項分布の方が</a:t>
            </a:r>
            <a:r>
              <a:rPr lang="en-US" altLang="ja-JP" sz="2400" dirty="0">
                <a:solidFill>
                  <a:srgbClr val="0000FF"/>
                </a:solidFill>
                <a:latin typeface="+mj-ea"/>
                <a:ea typeface="+mj-ea"/>
              </a:rPr>
              <a:t>AIC</a:t>
            </a:r>
            <a:r>
              <a:rPr lang="ja-JP" altLang="en-US" sz="2400" dirty="0">
                <a:solidFill>
                  <a:srgbClr val="0000FF"/>
                </a:solidFill>
                <a:latin typeface="+mj-ea"/>
                <a:ea typeface="+mj-ea"/>
              </a:rPr>
              <a:t>が断然低い！</a:t>
            </a:r>
            <a:endParaRPr lang="en-US" altLang="ja-JP" sz="2400" dirty="0">
              <a:solidFill>
                <a:srgbClr val="0000FF"/>
              </a:solidFill>
              <a:latin typeface="+mj-ea"/>
              <a:ea typeface="+mj-ea"/>
            </a:endParaRPr>
          </a:p>
          <a:p>
            <a:pPr marL="342900" indent="-342900">
              <a:buFont typeface="Arial" panose="020B0604020202020204" pitchFamily="34" charset="0"/>
              <a:buChar char="•"/>
            </a:pPr>
            <a:r>
              <a:rPr lang="ja-JP" altLang="en-US" sz="2400" dirty="0">
                <a:latin typeface="+mj-ea"/>
                <a:ea typeface="+mj-ea"/>
              </a:rPr>
              <a:t>負の二項分布の方が自由度が</a:t>
            </a:r>
            <a:r>
              <a:rPr lang="en-US" altLang="ja-JP" sz="2400" dirty="0">
                <a:latin typeface="+mj-ea"/>
                <a:ea typeface="+mj-ea"/>
              </a:rPr>
              <a:t>1</a:t>
            </a:r>
            <a:r>
              <a:rPr lang="ja-JP" altLang="en-US" sz="2400" dirty="0">
                <a:latin typeface="+mj-ea"/>
                <a:ea typeface="+mj-ea"/>
              </a:rPr>
              <a:t>つ増えていることに注意</a:t>
            </a:r>
            <a:endParaRPr lang="en-US" altLang="ja-JP" sz="2400" dirty="0">
              <a:latin typeface="+mj-ea"/>
              <a:ea typeface="+mj-ea"/>
            </a:endParaRPr>
          </a:p>
        </p:txBody>
      </p:sp>
    </p:spTree>
    <p:extLst>
      <p:ext uri="{BB962C8B-B14F-4D97-AF65-F5344CB8AC3E}">
        <p14:creationId xmlns:p14="http://schemas.microsoft.com/office/powerpoint/2010/main" val="21257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使用する</a:t>
            </a:r>
            <a:r>
              <a:rPr lang="en-US" altLang="ja-JP" dirty="0">
                <a:latin typeface="+mj-ea"/>
              </a:rPr>
              <a:t>R</a:t>
            </a:r>
            <a:r>
              <a:rPr lang="ja-JP" altLang="en-US" dirty="0">
                <a:latin typeface="+mj-ea"/>
              </a:rPr>
              <a:t>パッケージ</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950259" y="1566901"/>
            <a:ext cx="2111475" cy="3585597"/>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altLang="ja-JP" sz="2400" dirty="0">
                <a:latin typeface="+mj-ea"/>
                <a:ea typeface="+mj-ea"/>
              </a:rPr>
              <a:t>arm</a:t>
            </a:r>
          </a:p>
          <a:p>
            <a:pPr marL="285750" indent="-285750">
              <a:spcAft>
                <a:spcPts val="600"/>
              </a:spcAft>
              <a:buFont typeface="Arial" panose="020B0604020202020204" pitchFamily="34" charset="0"/>
              <a:buChar char="•"/>
            </a:pPr>
            <a:r>
              <a:rPr lang="en-US" altLang="ja-JP" sz="2400" dirty="0" err="1">
                <a:latin typeface="+mj-ea"/>
              </a:rPr>
              <a:t>mgcv</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AER</a:t>
            </a:r>
          </a:p>
          <a:p>
            <a:pPr marL="285750" indent="-285750">
              <a:spcAft>
                <a:spcPts val="600"/>
              </a:spcAft>
              <a:buFont typeface="Arial" panose="020B0604020202020204" pitchFamily="34" charset="0"/>
              <a:buChar char="•"/>
            </a:pPr>
            <a:r>
              <a:rPr lang="en-US" altLang="ja-JP" sz="2400" dirty="0">
                <a:latin typeface="+mj-ea"/>
                <a:ea typeface="+mj-ea"/>
              </a:rPr>
              <a:t>MASS</a:t>
            </a:r>
          </a:p>
          <a:p>
            <a:pPr marL="285750" indent="-285750">
              <a:spcAft>
                <a:spcPts val="600"/>
              </a:spcAft>
              <a:buFont typeface="Arial" panose="020B0604020202020204" pitchFamily="34" charset="0"/>
              <a:buChar char="•"/>
            </a:pPr>
            <a:r>
              <a:rPr lang="en-US" altLang="ja-JP" sz="2400" dirty="0" err="1">
                <a:latin typeface="+mj-ea"/>
                <a:ea typeface="+mj-ea"/>
              </a:rPr>
              <a:t>pscl</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err="1">
                <a:latin typeface="+mj-ea"/>
                <a:ea typeface="+mj-ea"/>
              </a:rPr>
              <a:t>DHARMa</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lme4</a:t>
            </a:r>
          </a:p>
          <a:p>
            <a:pPr marL="285750" indent="-285750">
              <a:spcAft>
                <a:spcPts val="600"/>
              </a:spcAft>
              <a:buFont typeface="Arial" panose="020B0604020202020204" pitchFamily="34" charset="0"/>
              <a:buChar char="•"/>
            </a:pPr>
            <a:r>
              <a:rPr lang="en-US" altLang="ja-JP" sz="2400" dirty="0" err="1">
                <a:latin typeface="+mj-ea"/>
                <a:ea typeface="+mj-ea"/>
              </a:rPr>
              <a:t>CARBayes</a:t>
            </a:r>
            <a:endParaRPr lang="en-US" altLang="ja-JP" sz="2400" dirty="0">
              <a:latin typeface="+mj-ea"/>
              <a:ea typeface="+mj-ea"/>
            </a:endParaRPr>
          </a:p>
        </p:txBody>
      </p:sp>
      <p:sp>
        <p:nvSpPr>
          <p:cNvPr id="4" name="テキスト ボックス 3">
            <a:extLst>
              <a:ext uri="{FF2B5EF4-FFF2-40B4-BE49-F238E27FC236}">
                <a16:creationId xmlns:a16="http://schemas.microsoft.com/office/drawing/2014/main" id="{BB49F824-FA27-45C5-80B5-011EE3421CC2}"/>
              </a:ext>
            </a:extLst>
          </p:cNvPr>
          <p:cNvSpPr txBox="1"/>
          <p:nvPr/>
        </p:nvSpPr>
        <p:spPr>
          <a:xfrm>
            <a:off x="4719921" y="1690688"/>
            <a:ext cx="5853953" cy="2092881"/>
          </a:xfrm>
          <a:prstGeom prst="rect">
            <a:avLst/>
          </a:prstGeom>
          <a:noFill/>
        </p:spPr>
        <p:txBody>
          <a:bodyPr wrap="square" rtlCol="0">
            <a:spAutoFit/>
          </a:bodyPr>
          <a:lstStyle/>
          <a:p>
            <a:pPr marL="342900" indent="-342900">
              <a:spcAft>
                <a:spcPts val="600"/>
              </a:spcAft>
              <a:buFont typeface="Wingdings" panose="05000000000000000000" pitchFamily="2" charset="2"/>
              <a:buChar char="ü"/>
            </a:pPr>
            <a:r>
              <a:rPr lang="ja-JP" altLang="en-US" sz="2400" dirty="0">
                <a:latin typeface="+mj-ea"/>
                <a:ea typeface="+mj-ea"/>
              </a:rPr>
              <a:t>実演したい人は事前にインストールをお願いします</a:t>
            </a:r>
            <a:endParaRPr lang="en-US" altLang="ja-JP" sz="2400" dirty="0">
              <a:latin typeface="+mj-ea"/>
              <a:ea typeface="+mj-ea"/>
            </a:endParaRPr>
          </a:p>
          <a:p>
            <a:pPr marL="342900" indent="-342900">
              <a:spcAft>
                <a:spcPts val="600"/>
              </a:spcAft>
              <a:buFont typeface="Wingdings" panose="05000000000000000000" pitchFamily="2" charset="2"/>
              <a:buChar char="ü"/>
            </a:pPr>
            <a:r>
              <a:rPr lang="en-US" altLang="ja-JP" sz="2400" dirty="0" err="1">
                <a:latin typeface="+mj-ea"/>
                <a:ea typeface="+mj-ea"/>
              </a:rPr>
              <a:t>install.package</a:t>
            </a:r>
            <a:r>
              <a:rPr lang="en-US" altLang="ja-JP" sz="2400" dirty="0">
                <a:latin typeface="+mj-ea"/>
                <a:ea typeface="+mj-ea"/>
              </a:rPr>
              <a:t>(“</a:t>
            </a:r>
            <a:r>
              <a:rPr lang="ja-JP" altLang="en-US" sz="2400" dirty="0">
                <a:latin typeface="+mj-ea"/>
                <a:ea typeface="+mj-ea"/>
              </a:rPr>
              <a:t>パッケージ名</a:t>
            </a:r>
            <a:r>
              <a:rPr lang="en-US" altLang="ja-JP" sz="2400" dirty="0">
                <a:latin typeface="+mj-ea"/>
                <a:ea typeface="+mj-ea"/>
              </a:rPr>
              <a:t>”)</a:t>
            </a:r>
            <a:r>
              <a:rPr lang="ja-JP" altLang="en-US" sz="2400" dirty="0">
                <a:latin typeface="+mj-ea"/>
                <a:ea typeface="+mj-ea"/>
              </a:rPr>
              <a:t>でインストールできます</a:t>
            </a:r>
            <a:endParaRPr lang="en-US" altLang="ja-JP" sz="2400" dirty="0">
              <a:latin typeface="+mj-ea"/>
              <a:ea typeface="+mj-ea"/>
            </a:endParaRPr>
          </a:p>
          <a:p>
            <a:pPr>
              <a:spcAft>
                <a:spcPts val="600"/>
              </a:spcAft>
            </a:pPr>
            <a:endParaRPr lang="en-US" altLang="ja-JP" sz="2400" dirty="0">
              <a:latin typeface="+mj-ea"/>
              <a:ea typeface="+mj-ea"/>
            </a:endParaRPr>
          </a:p>
        </p:txBody>
      </p:sp>
    </p:spTree>
    <p:extLst>
      <p:ext uri="{BB962C8B-B14F-4D97-AF65-F5344CB8AC3E}">
        <p14:creationId xmlns:p14="http://schemas.microsoft.com/office/powerpoint/2010/main" val="15898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当てはまりと予測値の比較</a:t>
            </a:r>
          </a:p>
        </p:txBody>
      </p:sp>
      <p:pic>
        <p:nvPicPr>
          <p:cNvPr id="3" name="図 2">
            <a:extLst>
              <a:ext uri="{FF2B5EF4-FFF2-40B4-BE49-F238E27FC236}">
                <a16:creationId xmlns:a16="http://schemas.microsoft.com/office/drawing/2014/main" id="{4F4DA40C-EB66-43B9-9E3F-EB4D046FB228}"/>
              </a:ext>
            </a:extLst>
          </p:cNvPr>
          <p:cNvPicPr>
            <a:picLocks noChangeAspect="1"/>
          </p:cNvPicPr>
          <p:nvPr/>
        </p:nvPicPr>
        <p:blipFill>
          <a:blip r:embed="rId2"/>
          <a:stretch>
            <a:fillRect/>
          </a:stretch>
        </p:blipFill>
        <p:spPr>
          <a:xfrm>
            <a:off x="981213" y="1374241"/>
            <a:ext cx="6750393" cy="5273745"/>
          </a:xfrm>
          <a:prstGeom prst="rect">
            <a:avLst/>
          </a:prstGeom>
        </p:spPr>
      </p:pic>
      <p:sp>
        <p:nvSpPr>
          <p:cNvPr id="4" name="テキスト ボックス 3">
            <a:extLst>
              <a:ext uri="{FF2B5EF4-FFF2-40B4-BE49-F238E27FC236}">
                <a16:creationId xmlns:a16="http://schemas.microsoft.com/office/drawing/2014/main" id="{CF28CE65-359D-45C0-AF73-8C9BC1045549}"/>
              </a:ext>
            </a:extLst>
          </p:cNvPr>
          <p:cNvSpPr txBox="1"/>
          <p:nvPr/>
        </p:nvSpPr>
        <p:spPr>
          <a:xfrm>
            <a:off x="8147833" y="1561629"/>
            <a:ext cx="3205967" cy="984885"/>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：ポワソン</a:t>
            </a:r>
            <a:endParaRPr lang="en-US" altLang="ja-JP" sz="2400" dirty="0">
              <a:latin typeface="+mj-ea"/>
              <a:ea typeface="+mj-ea"/>
            </a:endParaRPr>
          </a:p>
          <a:p>
            <a:pPr>
              <a:spcAft>
                <a:spcPts val="1200"/>
              </a:spcAft>
            </a:pPr>
            <a:r>
              <a:rPr lang="ja-JP" altLang="en-US" sz="2400" dirty="0">
                <a:solidFill>
                  <a:srgbClr val="00B050"/>
                </a:solidFill>
                <a:latin typeface="+mj-ea"/>
                <a:ea typeface="+mj-ea"/>
              </a:rPr>
              <a:t>緑</a:t>
            </a:r>
            <a:r>
              <a:rPr lang="ja-JP" altLang="en-US" sz="2400" dirty="0">
                <a:latin typeface="+mj-ea"/>
                <a:ea typeface="+mj-ea"/>
              </a:rPr>
              <a:t>：負の二項分布</a:t>
            </a:r>
            <a:endParaRPr lang="en-US" altLang="ja-JP" sz="2400" dirty="0">
              <a:latin typeface="+mj-ea"/>
              <a:ea typeface="+mj-ea"/>
            </a:endParaRPr>
          </a:p>
        </p:txBody>
      </p:sp>
    </p:spTree>
    <p:extLst>
      <p:ext uri="{BB962C8B-B14F-4D97-AF65-F5344CB8AC3E}">
        <p14:creationId xmlns:p14="http://schemas.microsoft.com/office/powerpoint/2010/main" val="330635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交互作用効果：月の影響が年で変わる</a:t>
            </a:r>
          </a:p>
        </p:txBody>
      </p:sp>
      <p:sp>
        <p:nvSpPr>
          <p:cNvPr id="3" name="テキスト ボックス 2">
            <a:extLst>
              <a:ext uri="{FF2B5EF4-FFF2-40B4-BE49-F238E27FC236}">
                <a16:creationId xmlns:a16="http://schemas.microsoft.com/office/drawing/2014/main" id="{0F50D565-AA2A-4ABF-BA47-378985A6E7A0}"/>
              </a:ext>
            </a:extLst>
          </p:cNvPr>
          <p:cNvSpPr txBox="1"/>
          <p:nvPr/>
        </p:nvSpPr>
        <p:spPr>
          <a:xfrm>
            <a:off x="359354" y="1549205"/>
            <a:ext cx="11271956" cy="46166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ある変数の影響が別の変数によって変わることを「交互作用効果」と言います</a:t>
            </a:r>
            <a:endParaRPr lang="en-US" altLang="ja-JP" sz="2400" dirty="0">
              <a:latin typeface="+mj-ea"/>
              <a:ea typeface="+mj-ea"/>
            </a:endParaRPr>
          </a:p>
        </p:txBody>
      </p:sp>
      <p:sp>
        <p:nvSpPr>
          <p:cNvPr id="4" name="正方形/長方形 3">
            <a:extLst>
              <a:ext uri="{FF2B5EF4-FFF2-40B4-BE49-F238E27FC236}">
                <a16:creationId xmlns:a16="http://schemas.microsoft.com/office/drawing/2014/main" id="{A18CD658-D37E-46A6-8E9E-9642C025F602}"/>
              </a:ext>
            </a:extLst>
          </p:cNvPr>
          <p:cNvSpPr/>
          <p:nvPr/>
        </p:nvSpPr>
        <p:spPr>
          <a:xfrm>
            <a:off x="367743" y="2119650"/>
            <a:ext cx="836519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interact0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A1FDD1E8-D8D6-40D6-82E3-2D62CCB52F1C}"/>
              </a:ext>
            </a:extLst>
          </p:cNvPr>
          <p:cNvCxnSpPr>
            <a:cxnSpLocks/>
          </p:cNvCxnSpPr>
          <p:nvPr/>
        </p:nvCxnSpPr>
        <p:spPr>
          <a:xfrm flipV="1">
            <a:off x="5135459" y="237147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F70C7129-915F-462A-8CB2-0D3686D1C8FE}"/>
              </a:ext>
            </a:extLst>
          </p:cNvPr>
          <p:cNvSpPr txBox="1"/>
          <p:nvPr/>
        </p:nvSpPr>
        <p:spPr>
          <a:xfrm>
            <a:off x="2823384" y="2719815"/>
            <a:ext cx="4624149" cy="400110"/>
          </a:xfrm>
          <a:prstGeom prst="rect">
            <a:avLst/>
          </a:prstGeom>
          <a:noFill/>
        </p:spPr>
        <p:txBody>
          <a:bodyPr wrap="square" rtlCol="0">
            <a:spAutoFit/>
          </a:bodyPr>
          <a:lstStyle/>
          <a:p>
            <a:pPr algn="ctr"/>
            <a:r>
              <a:rPr lang="en-US" altLang="ja-JP" sz="2000" dirty="0">
                <a:solidFill>
                  <a:srgbClr val="0000FF"/>
                </a:solidFill>
                <a:latin typeface="+mj-ea"/>
                <a:ea typeface="+mj-ea"/>
              </a:rPr>
              <a:t>*</a:t>
            </a:r>
            <a:r>
              <a:rPr lang="ja-JP" altLang="en-US" sz="2000" dirty="0">
                <a:solidFill>
                  <a:srgbClr val="0000FF"/>
                </a:solidFill>
                <a:latin typeface="+mj-ea"/>
                <a:ea typeface="+mj-ea"/>
              </a:rPr>
              <a:t>を使って年と月の交互作用を表す</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1E8ECC5E-A925-4674-90FB-D8D6C4EB7A38}"/>
              </a:ext>
            </a:extLst>
          </p:cNvPr>
          <p:cNvSpPr/>
          <p:nvPr/>
        </p:nvSpPr>
        <p:spPr>
          <a:xfrm>
            <a:off x="2615992" y="3171690"/>
            <a:ext cx="8373585" cy="3477875"/>
          </a:xfrm>
          <a:prstGeom prst="rect">
            <a:avLst/>
          </a:prstGeom>
          <a:solidFill>
            <a:schemeClr val="bg1">
              <a:lumMod val="95000"/>
            </a:schemeClr>
          </a:solidFill>
        </p:spPr>
        <p:txBody>
          <a:bodyPr wrap="square">
            <a:spAutoFit/>
          </a:bodyPr>
          <a:lstStyle/>
          <a:p>
            <a:r>
              <a:rPr lang="en-US" altLang="ja-JP" sz="2000" dirty="0">
                <a:latin typeface="+mj-lt"/>
              </a:rPr>
              <a:t>                 </a:t>
            </a:r>
            <a:r>
              <a:rPr lang="pl-PL" altLang="ja-JP" sz="2000" dirty="0">
                <a:latin typeface="+mj-lt"/>
              </a:rPr>
              <a:t>Estimate </a:t>
            </a:r>
            <a:r>
              <a:rPr lang="en-US" altLang="ja-JP" sz="2000" dirty="0">
                <a:latin typeface="+mj-lt"/>
              </a:rPr>
              <a:t>    </a:t>
            </a:r>
            <a:r>
              <a:rPr lang="pl-PL" altLang="ja-JP" sz="2000" dirty="0">
                <a:latin typeface="+mj-lt"/>
              </a:rPr>
              <a:t>Std. Error t value Pr(&gt;|t|)</a:t>
            </a:r>
          </a:p>
          <a:p>
            <a:r>
              <a:rPr lang="pl-PL" altLang="ja-JP" sz="2000" dirty="0">
                <a:latin typeface="+mj-lt"/>
              </a:rPr>
              <a:t>(Intercept)       3.246503         NA      NA       NA</a:t>
            </a:r>
          </a:p>
          <a:p>
            <a:r>
              <a:rPr lang="pl-PL" altLang="ja-JP" sz="2000" dirty="0">
                <a:latin typeface="+mj-lt"/>
              </a:rPr>
              <a:t>Year2003         -0.437131         NA      NA       NA</a:t>
            </a:r>
          </a:p>
          <a:p>
            <a:r>
              <a:rPr lang="en-US" altLang="ja-JP" sz="2000" dirty="0">
                <a:latin typeface="+mj-lt"/>
              </a:rPr>
              <a:t>...</a:t>
            </a:r>
            <a:r>
              <a:rPr lang="pl-PL" altLang="ja-JP" sz="2000" dirty="0">
                <a:latin typeface="+mj-lt"/>
              </a:rPr>
              <a:t> </a:t>
            </a:r>
            <a:endParaRPr lang="en-US" altLang="ja-JP" sz="2000" dirty="0">
              <a:latin typeface="+mj-lt"/>
            </a:endParaRPr>
          </a:p>
          <a:p>
            <a:r>
              <a:rPr lang="pl-PL" altLang="ja-JP" sz="2000" dirty="0">
                <a:latin typeface="+mj-lt"/>
              </a:rPr>
              <a:t>Year2017         -2.623973         NA      NA       NA</a:t>
            </a:r>
          </a:p>
          <a:p>
            <a:r>
              <a:rPr lang="pl-PL" altLang="ja-JP" sz="2000" dirty="0">
                <a:latin typeface="+mj-lt"/>
              </a:rPr>
              <a:t>Month2            0.242994         NA      NA       NA</a:t>
            </a:r>
            <a:endParaRPr lang="en-US" altLang="ja-JP" sz="2000" dirty="0">
              <a:latin typeface="+mj-lt"/>
            </a:endParaRPr>
          </a:p>
          <a:p>
            <a:r>
              <a:rPr lang="en-US" altLang="ja-JP" sz="2000" dirty="0">
                <a:latin typeface="+mj-lt"/>
              </a:rPr>
              <a:t>...</a:t>
            </a:r>
            <a:endParaRPr lang="pl-PL" altLang="ja-JP" sz="2000" dirty="0">
              <a:latin typeface="+mj-lt"/>
            </a:endParaRPr>
          </a:p>
          <a:p>
            <a:r>
              <a:rPr lang="pl-PL" altLang="ja-JP" sz="2000" dirty="0">
                <a:latin typeface="+mj-lt"/>
              </a:rPr>
              <a:t>Month12          -0.858927         NA      NA       NA</a:t>
            </a:r>
          </a:p>
          <a:p>
            <a:r>
              <a:rPr lang="pl-PL" altLang="ja-JP" sz="2000" dirty="0">
                <a:latin typeface="+mj-lt"/>
              </a:rPr>
              <a:t>Year2003:Month2  -0.722569         NA      NA       NA</a:t>
            </a:r>
          </a:p>
          <a:p>
            <a:r>
              <a:rPr lang="en-US" altLang="ja-JP" sz="2000" dirty="0">
                <a:latin typeface="+mj-lt"/>
              </a:rPr>
              <a:t>…</a:t>
            </a:r>
          </a:p>
          <a:p>
            <a:r>
              <a:rPr lang="pl-PL" altLang="ja-JP" sz="2000" dirty="0">
                <a:latin typeface="+mj-lt"/>
              </a:rPr>
              <a:t>Year2017:Month12  2.624844         NA      NA       NA</a:t>
            </a:r>
            <a:endParaRPr lang="ja-JP" altLang="en-US" sz="2000" dirty="0">
              <a:latin typeface="+mj-lt"/>
            </a:endParaRPr>
          </a:p>
        </p:txBody>
      </p:sp>
      <p:sp>
        <p:nvSpPr>
          <p:cNvPr id="8" name="右中かっこ 7">
            <a:extLst>
              <a:ext uri="{FF2B5EF4-FFF2-40B4-BE49-F238E27FC236}">
                <a16:creationId xmlns:a16="http://schemas.microsoft.com/office/drawing/2014/main" id="{647C8AE0-CBFC-46BB-BB04-51DE43CB7464}"/>
              </a:ext>
            </a:extLst>
          </p:cNvPr>
          <p:cNvSpPr/>
          <p:nvPr/>
        </p:nvSpPr>
        <p:spPr>
          <a:xfrm rot="10800000">
            <a:off x="2247887" y="3858213"/>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CF32394-20BB-4156-9EDB-5E7362E35CDD}"/>
              </a:ext>
            </a:extLst>
          </p:cNvPr>
          <p:cNvSpPr txBox="1"/>
          <p:nvPr/>
        </p:nvSpPr>
        <p:spPr>
          <a:xfrm>
            <a:off x="329631" y="3458103"/>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1</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83738B0E-486C-4D32-A2FB-2252C9EE7628}"/>
              </a:ext>
            </a:extLst>
          </p:cNvPr>
          <p:cNvCxnSpPr>
            <a:cxnSpLocks/>
          </p:cNvCxnSpPr>
          <p:nvPr/>
        </p:nvCxnSpPr>
        <p:spPr>
          <a:xfrm rot="16200000" flipV="1">
            <a:off x="2317709" y="353229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BB13348-1554-43A6-878C-A3876EC666DC}"/>
              </a:ext>
            </a:extLst>
          </p:cNvPr>
          <p:cNvSpPr txBox="1"/>
          <p:nvPr/>
        </p:nvSpPr>
        <p:spPr>
          <a:xfrm>
            <a:off x="68330" y="3925367"/>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dirty="0">
                <a:solidFill>
                  <a:srgbClr val="0000FF"/>
                </a:solidFill>
                <a:latin typeface="+mj-ea"/>
                <a:ea typeface="+mj-ea"/>
              </a:rPr>
              <a:t>1</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2" name="右中かっこ 11">
            <a:extLst>
              <a:ext uri="{FF2B5EF4-FFF2-40B4-BE49-F238E27FC236}">
                <a16:creationId xmlns:a16="http://schemas.microsoft.com/office/drawing/2014/main" id="{C0CCF900-52E2-46E4-8F18-3CE497ED6F77}"/>
              </a:ext>
            </a:extLst>
          </p:cNvPr>
          <p:cNvSpPr/>
          <p:nvPr/>
        </p:nvSpPr>
        <p:spPr>
          <a:xfrm rot="10800000">
            <a:off x="2248765" y="4779988"/>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19FD18E-2DE3-456F-8C83-B5F80D93420F}"/>
              </a:ext>
            </a:extLst>
          </p:cNvPr>
          <p:cNvSpPr txBox="1"/>
          <p:nvPr/>
        </p:nvSpPr>
        <p:spPr>
          <a:xfrm>
            <a:off x="88757" y="4796556"/>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4" name="右中かっこ 13">
            <a:extLst>
              <a:ext uri="{FF2B5EF4-FFF2-40B4-BE49-F238E27FC236}">
                <a16:creationId xmlns:a16="http://schemas.microsoft.com/office/drawing/2014/main" id="{2CBD7A01-2660-44B8-AB7D-21F266BD7055}"/>
              </a:ext>
            </a:extLst>
          </p:cNvPr>
          <p:cNvSpPr/>
          <p:nvPr/>
        </p:nvSpPr>
        <p:spPr>
          <a:xfrm rot="10800000">
            <a:off x="2250163" y="5746121"/>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99C720D-AF36-4241-A21B-5F74574C9C1D}"/>
              </a:ext>
            </a:extLst>
          </p:cNvPr>
          <p:cNvSpPr txBox="1"/>
          <p:nvPr/>
        </p:nvSpPr>
        <p:spPr>
          <a:xfrm>
            <a:off x="49524" y="5659386"/>
            <a:ext cx="2268185"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6" name="正方形/長方形 15">
            <a:extLst>
              <a:ext uri="{FF2B5EF4-FFF2-40B4-BE49-F238E27FC236}">
                <a16:creationId xmlns:a16="http://schemas.microsoft.com/office/drawing/2014/main" id="{DF7749A4-0640-4641-B4B8-8D2C18BB998B}"/>
              </a:ext>
            </a:extLst>
          </p:cNvPr>
          <p:cNvSpPr/>
          <p:nvPr/>
        </p:nvSpPr>
        <p:spPr>
          <a:xfrm>
            <a:off x="7053768" y="3885412"/>
            <a:ext cx="3742859" cy="228180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kumimoji="1" lang="ja-JP" altLang="en-US" sz="2000" dirty="0">
                <a:solidFill>
                  <a:schemeClr val="tx1"/>
                </a:solidFill>
                <a:latin typeface="+mj-ea"/>
                <a:ea typeface="+mj-ea"/>
              </a:rPr>
              <a:t>推定できてない！</a:t>
            </a:r>
            <a:endParaRPr kumimoji="1" lang="en-US" altLang="ja-JP" sz="2000" dirty="0">
              <a:solidFill>
                <a:schemeClr val="tx1"/>
              </a:solidFill>
              <a:latin typeface="+mj-ea"/>
              <a:ea typeface="+mj-ea"/>
            </a:endParaRPr>
          </a:p>
          <a:p>
            <a:pPr>
              <a:spcAft>
                <a:spcPts val="600"/>
              </a:spcAft>
            </a:pPr>
            <a:r>
              <a:rPr lang="ja-JP" altLang="en-US" sz="2000" dirty="0">
                <a:solidFill>
                  <a:schemeClr val="tx1"/>
                </a:solidFill>
                <a:latin typeface="+mj-ea"/>
                <a:ea typeface="+mj-ea"/>
              </a:rPr>
              <a:t>データ数</a:t>
            </a:r>
            <a:r>
              <a:rPr lang="en-US" altLang="ja-JP" sz="2000" dirty="0">
                <a:solidFill>
                  <a:schemeClr val="tx1"/>
                </a:solidFill>
                <a:latin typeface="+mj-ea"/>
                <a:ea typeface="+mj-ea"/>
              </a:rPr>
              <a:t>192</a:t>
            </a:r>
            <a:r>
              <a:rPr lang="ja-JP" altLang="en-US" sz="2000" dirty="0">
                <a:solidFill>
                  <a:schemeClr val="tx1"/>
                </a:solidFill>
                <a:latin typeface="+mj-ea"/>
                <a:ea typeface="+mj-ea"/>
              </a:rPr>
              <a:t>に対して誤差の分散を入れて</a:t>
            </a:r>
            <a:r>
              <a:rPr lang="en-US" altLang="ja-JP" sz="2000" dirty="0">
                <a:solidFill>
                  <a:schemeClr val="tx1"/>
                </a:solidFill>
                <a:latin typeface="+mj-ea"/>
                <a:ea typeface="+mj-ea"/>
              </a:rPr>
              <a:t>193</a:t>
            </a:r>
            <a:r>
              <a:rPr lang="ja-JP" altLang="en-US" sz="2000" dirty="0">
                <a:solidFill>
                  <a:schemeClr val="tx1"/>
                </a:solidFill>
                <a:latin typeface="+mj-ea"/>
                <a:ea typeface="+mj-ea"/>
              </a:rPr>
              <a:t>個のパラメータを推定しているから</a:t>
            </a:r>
            <a:endParaRPr lang="en-US" altLang="ja-JP" sz="2000" dirty="0">
              <a:solidFill>
                <a:schemeClr val="tx1"/>
              </a:solidFill>
              <a:latin typeface="+mj-ea"/>
              <a:ea typeface="+mj-ea"/>
            </a:endParaRPr>
          </a:p>
          <a:p>
            <a:pPr>
              <a:spcAft>
                <a:spcPts val="600"/>
              </a:spcAft>
            </a:pPr>
            <a:r>
              <a:rPr kumimoji="1" lang="ja-JP" altLang="en-US" sz="2000" dirty="0">
                <a:solidFill>
                  <a:schemeClr val="tx1"/>
                </a:solidFill>
                <a:latin typeface="+mj-ea"/>
                <a:ea typeface="+mj-ea"/>
              </a:rPr>
              <a:t>典型的な</a:t>
            </a:r>
            <a:r>
              <a:rPr kumimoji="1" lang="en-US" altLang="ja-JP" sz="2000" dirty="0">
                <a:solidFill>
                  <a:srgbClr val="0000FF"/>
                </a:solidFill>
                <a:latin typeface="+mj-ea"/>
                <a:ea typeface="+mj-ea"/>
              </a:rPr>
              <a:t>overfitting (</a:t>
            </a:r>
            <a:r>
              <a:rPr kumimoji="1" lang="ja-JP" altLang="en-US" sz="2000" dirty="0">
                <a:solidFill>
                  <a:srgbClr val="0000FF"/>
                </a:solidFill>
                <a:latin typeface="+mj-ea"/>
                <a:ea typeface="+mj-ea"/>
              </a:rPr>
              <a:t>過剰適合）</a:t>
            </a:r>
          </a:p>
        </p:txBody>
      </p:sp>
    </p:spTree>
    <p:extLst>
      <p:ext uri="{BB962C8B-B14F-4D97-AF65-F5344CB8AC3E}">
        <p14:creationId xmlns:p14="http://schemas.microsoft.com/office/powerpoint/2010/main" val="1074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p:bldP spid="14" grpId="0" animBg="1"/>
      <p:bldP spid="15"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月をカテゴリカル変数からを連続変数に</a:t>
            </a:r>
          </a:p>
        </p:txBody>
      </p:sp>
      <p:sp>
        <p:nvSpPr>
          <p:cNvPr id="3" name="正方形/長方形 2">
            <a:extLst>
              <a:ext uri="{FF2B5EF4-FFF2-40B4-BE49-F238E27FC236}">
                <a16:creationId xmlns:a16="http://schemas.microsoft.com/office/drawing/2014/main" id="{BA99BC98-C72A-47EA-BC84-5DB1D214FAF7}"/>
              </a:ext>
            </a:extLst>
          </p:cNvPr>
          <p:cNvSpPr/>
          <p:nvPr/>
        </p:nvSpPr>
        <p:spPr>
          <a:xfrm>
            <a:off x="494951" y="1690688"/>
            <a:ext cx="8565160"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dat$Month</a:t>
            </a:r>
            <a:r>
              <a:rPr lang="en-US" altLang="ja-JP" sz="2000" dirty="0">
                <a:latin typeface="Consolas" panose="020B0609020204030204" pitchFamily="49" charset="0"/>
              </a:rPr>
              <a:t> &lt;-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p>
          <a:p>
            <a:r>
              <a:rPr lang="en-US" altLang="ja-JP" sz="2000" dirty="0">
                <a:latin typeface="Consolas" panose="020B0609020204030204" pitchFamily="49" charset="0"/>
              </a:rPr>
              <a:t>interact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p:txBody>
      </p:sp>
      <p:sp>
        <p:nvSpPr>
          <p:cNvPr id="5" name="正方形/長方形 4">
            <a:extLst>
              <a:ext uri="{FF2B5EF4-FFF2-40B4-BE49-F238E27FC236}">
                <a16:creationId xmlns:a16="http://schemas.microsoft.com/office/drawing/2014/main" id="{9340EC0C-48AB-4680-AD38-49CF2EF3191D}"/>
              </a:ext>
            </a:extLst>
          </p:cNvPr>
          <p:cNvSpPr/>
          <p:nvPr/>
        </p:nvSpPr>
        <p:spPr>
          <a:xfrm>
            <a:off x="2390864" y="2723140"/>
            <a:ext cx="8112153" cy="3170099"/>
          </a:xfrm>
          <a:prstGeom prst="rect">
            <a:avLst/>
          </a:prstGeom>
          <a:solidFill>
            <a:schemeClr val="bg1">
              <a:lumMod val="95000"/>
            </a:schemeClr>
          </a:solidFill>
        </p:spPr>
        <p:txBody>
          <a:bodyPr wrap="square">
            <a:spAutoFit/>
          </a:bodyPr>
          <a:lstStyle/>
          <a:p>
            <a:r>
              <a:rPr lang="en-US" altLang="ja-JP" sz="2000" dirty="0">
                <a:latin typeface="+mj-lt"/>
                <a:ea typeface="+mj-ea"/>
              </a:rPr>
              <a:t>Coefficients:</a:t>
            </a:r>
          </a:p>
          <a:p>
            <a:r>
              <a:rPr lang="en-US" altLang="ja-JP" sz="2000" dirty="0">
                <a:latin typeface="+mj-lt"/>
                <a:ea typeface="+mj-ea"/>
              </a:rPr>
              <a:t>                Estimate Std. Error t value </a:t>
            </a:r>
            <a:r>
              <a:rPr lang="en-US" altLang="ja-JP" sz="2000" dirty="0" err="1">
                <a:latin typeface="+mj-lt"/>
                <a:ea typeface="+mj-ea"/>
              </a:rPr>
              <a:t>Pr</a:t>
            </a:r>
            <a:r>
              <a:rPr lang="en-US" altLang="ja-JP" sz="2000" dirty="0">
                <a:latin typeface="+mj-lt"/>
                <a:ea typeface="+mj-ea"/>
              </a:rPr>
              <a:t>(&gt;|t|)    </a:t>
            </a:r>
          </a:p>
          <a:p>
            <a:r>
              <a:rPr lang="en-US" altLang="ja-JP" sz="2000" dirty="0">
                <a:latin typeface="+mj-lt"/>
                <a:ea typeface="+mj-ea"/>
              </a:rPr>
              <a:t>(Intercept)     3.758058   0.304753  12.331  &lt; 2e-16 ***</a:t>
            </a:r>
          </a:p>
          <a:p>
            <a:r>
              <a:rPr lang="en-US" altLang="ja-JP" sz="2000" dirty="0">
                <a:latin typeface="+mj-lt"/>
                <a:ea typeface="+mj-ea"/>
              </a:rPr>
              <a:t>Year2003       -1.068334   0.430985  -2.479 0.014219 *  </a:t>
            </a:r>
          </a:p>
          <a:p>
            <a:r>
              <a:rPr lang="en-US" altLang="ja-JP" sz="2000" dirty="0">
                <a:latin typeface="+mj-lt"/>
                <a:ea typeface="+mj-ea"/>
              </a:rPr>
              <a:t>...</a:t>
            </a:r>
          </a:p>
          <a:p>
            <a:r>
              <a:rPr lang="en-US" altLang="ja-JP" sz="2000" dirty="0">
                <a:latin typeface="+mj-lt"/>
                <a:ea typeface="+mj-ea"/>
              </a:rPr>
              <a:t>Year2017       -3.730573   0.430985  -8.656 4.98e-15 ***</a:t>
            </a:r>
          </a:p>
          <a:p>
            <a:r>
              <a:rPr lang="en-US" altLang="ja-JP" sz="2000" dirty="0">
                <a:latin typeface="+mj-lt"/>
                <a:ea typeface="+mj-ea"/>
              </a:rPr>
              <a:t>Month          -0.127228   0.041408  -3.073 0.002495 ** </a:t>
            </a:r>
          </a:p>
          <a:p>
            <a:r>
              <a:rPr lang="en-US" altLang="ja-JP" sz="2000" dirty="0">
                <a:latin typeface="+mj-lt"/>
                <a:ea typeface="+mj-ea"/>
              </a:rPr>
              <a:t>Year2003:Month  0.083186   0.058559   1.421 0.157396 </a:t>
            </a:r>
          </a:p>
          <a:p>
            <a:r>
              <a:rPr lang="en-US" altLang="ja-JP" sz="2000" dirty="0">
                <a:latin typeface="+mj-lt"/>
                <a:ea typeface="+mj-ea"/>
              </a:rPr>
              <a:t>... </a:t>
            </a:r>
          </a:p>
          <a:p>
            <a:r>
              <a:rPr lang="en-US" altLang="ja-JP" sz="2000" dirty="0">
                <a:latin typeface="+mj-lt"/>
                <a:ea typeface="+mj-ea"/>
              </a:rPr>
              <a:t>Year2017:Month  0.288261   0.058559   4.923 2.11e-06 ***</a:t>
            </a:r>
            <a:endParaRPr lang="ja-JP" altLang="en-US" sz="2000" dirty="0">
              <a:latin typeface="+mj-lt"/>
              <a:ea typeface="+mj-ea"/>
            </a:endParaRPr>
          </a:p>
        </p:txBody>
      </p:sp>
      <p:sp>
        <p:nvSpPr>
          <p:cNvPr id="6" name="右中かっこ 5">
            <a:extLst>
              <a:ext uri="{FF2B5EF4-FFF2-40B4-BE49-F238E27FC236}">
                <a16:creationId xmlns:a16="http://schemas.microsoft.com/office/drawing/2014/main" id="{0919DF13-6D22-41F9-8E80-FA003CEF3342}"/>
              </a:ext>
            </a:extLst>
          </p:cNvPr>
          <p:cNvSpPr/>
          <p:nvPr/>
        </p:nvSpPr>
        <p:spPr>
          <a:xfrm rot="10800000" flipH="1">
            <a:off x="10411191" y="3429000"/>
            <a:ext cx="335560" cy="223356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7" name="テキスト ボックス 6">
            <a:extLst>
              <a:ext uri="{FF2B5EF4-FFF2-40B4-BE49-F238E27FC236}">
                <a16:creationId xmlns:a16="http://schemas.microsoft.com/office/drawing/2014/main" id="{39281280-5458-4BD7-8BF0-14E22FE3642A}"/>
              </a:ext>
            </a:extLst>
          </p:cNvPr>
          <p:cNvSpPr txBox="1"/>
          <p:nvPr/>
        </p:nvSpPr>
        <p:spPr>
          <a:xfrm>
            <a:off x="10612074" y="4191841"/>
            <a:ext cx="1739317" cy="707886"/>
          </a:xfrm>
          <a:prstGeom prst="rect">
            <a:avLst/>
          </a:prstGeom>
          <a:noFill/>
        </p:spPr>
        <p:txBody>
          <a:bodyPr wrap="square" rtlCol="0">
            <a:spAutoFit/>
          </a:bodyPr>
          <a:lstStyle/>
          <a:p>
            <a:pPr algn="ctr"/>
            <a:r>
              <a:rPr lang="ja-JP" altLang="en-US" sz="2000" dirty="0">
                <a:solidFill>
                  <a:srgbClr val="FF0000"/>
                </a:solidFill>
                <a:latin typeface="+mj-ea"/>
                <a:ea typeface="+mj-ea"/>
              </a:rPr>
              <a:t>推定できて</a:t>
            </a:r>
            <a:endParaRPr lang="en-US" altLang="ja-JP" sz="2000" dirty="0">
              <a:solidFill>
                <a:srgbClr val="FF0000"/>
              </a:solidFill>
              <a:latin typeface="+mj-ea"/>
              <a:ea typeface="+mj-ea"/>
            </a:endParaRPr>
          </a:p>
          <a:p>
            <a:pPr algn="ctr"/>
            <a:r>
              <a:rPr lang="ja-JP" altLang="en-US" sz="2000" dirty="0">
                <a:solidFill>
                  <a:srgbClr val="FF0000"/>
                </a:solidFill>
                <a:latin typeface="+mj-ea"/>
                <a:ea typeface="+mj-ea"/>
              </a:rPr>
              <a:t>いる</a:t>
            </a:r>
            <a:endParaRPr kumimoji="1" lang="ja-JP" altLang="en-US" sz="20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42904CE9-6592-44F4-82D5-D9577F6A250C}"/>
              </a:ext>
            </a:extLst>
          </p:cNvPr>
          <p:cNvSpPr txBox="1"/>
          <p:nvPr/>
        </p:nvSpPr>
        <p:spPr>
          <a:xfrm>
            <a:off x="191911" y="3324027"/>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endParaRPr kumimoji="1" lang="ja-JP" altLang="en-US" sz="2000" u="sng"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7784C197-57ED-4B67-A576-3C305240B531}"/>
              </a:ext>
            </a:extLst>
          </p:cNvPr>
          <p:cNvCxnSpPr>
            <a:cxnSpLocks/>
          </p:cNvCxnSpPr>
          <p:nvPr/>
        </p:nvCxnSpPr>
        <p:spPr>
          <a:xfrm rot="16200000" flipV="1">
            <a:off x="2242574" y="3411815"/>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右中かっこ 9">
            <a:extLst>
              <a:ext uri="{FF2B5EF4-FFF2-40B4-BE49-F238E27FC236}">
                <a16:creationId xmlns:a16="http://schemas.microsoft.com/office/drawing/2014/main" id="{DC2899CB-A977-474E-BDB8-9F94B1EC196A}"/>
              </a:ext>
            </a:extLst>
          </p:cNvPr>
          <p:cNvSpPr/>
          <p:nvPr/>
        </p:nvSpPr>
        <p:spPr>
          <a:xfrm rot="10800000">
            <a:off x="2258083" y="3724137"/>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98A108C-4884-49F0-9A77-11BA96BE8FC9}"/>
              </a:ext>
            </a:extLst>
          </p:cNvPr>
          <p:cNvSpPr txBox="1"/>
          <p:nvPr/>
        </p:nvSpPr>
        <p:spPr>
          <a:xfrm>
            <a:off x="-72520" y="3727917"/>
            <a:ext cx="2303993"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r>
              <a:rPr lang="ja-JP" altLang="en-US" sz="2000" dirty="0">
                <a:solidFill>
                  <a:srgbClr val="0000FF"/>
                </a:solidFill>
                <a:latin typeface="+mj-ea"/>
                <a:ea typeface="+mj-ea"/>
              </a:rPr>
              <a:t>（</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562956C2-28C2-43B3-A209-B6F32C712F07}"/>
              </a:ext>
            </a:extLst>
          </p:cNvPr>
          <p:cNvCxnSpPr>
            <a:cxnSpLocks/>
          </p:cNvCxnSpPr>
          <p:nvPr/>
        </p:nvCxnSpPr>
        <p:spPr>
          <a:xfrm rot="16200000" flipV="1">
            <a:off x="2288630" y="4582073"/>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B701EC-AF5B-4A88-B5B7-7FB9F3268F3E}"/>
              </a:ext>
            </a:extLst>
          </p:cNvPr>
          <p:cNvSpPr txBox="1"/>
          <p:nvPr/>
        </p:nvSpPr>
        <p:spPr>
          <a:xfrm>
            <a:off x="-67980" y="4513557"/>
            <a:ext cx="2232914"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年の月効果</a:t>
            </a:r>
            <a:endParaRPr lang="en-US" altLang="ja-JP" sz="2000" dirty="0">
              <a:solidFill>
                <a:srgbClr val="0000FF"/>
              </a:solidFill>
              <a:latin typeface="+mj-ea"/>
              <a:ea typeface="+mj-ea"/>
            </a:endParaRPr>
          </a:p>
          <a:p>
            <a:pPr algn="ctr"/>
            <a:r>
              <a:rPr kumimoji="1" lang="ja-JP" altLang="en-US" sz="2000" u="sng" dirty="0">
                <a:solidFill>
                  <a:srgbClr val="0000FF"/>
                </a:solidFill>
                <a:latin typeface="+mj-ea"/>
                <a:ea typeface="+mj-ea"/>
              </a:rPr>
              <a:t>（傾き）</a:t>
            </a:r>
          </a:p>
        </p:txBody>
      </p:sp>
      <p:sp>
        <p:nvSpPr>
          <p:cNvPr id="14" name="テキスト ボックス 13">
            <a:extLst>
              <a:ext uri="{FF2B5EF4-FFF2-40B4-BE49-F238E27FC236}">
                <a16:creationId xmlns:a16="http://schemas.microsoft.com/office/drawing/2014/main" id="{710BA779-574B-47E9-ABE3-013AA58E6D15}"/>
              </a:ext>
            </a:extLst>
          </p:cNvPr>
          <p:cNvSpPr txBox="1"/>
          <p:nvPr/>
        </p:nvSpPr>
        <p:spPr>
          <a:xfrm>
            <a:off x="-97611" y="5145757"/>
            <a:ext cx="2369101"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年の月効果（</a:t>
            </a: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ja-JP" altLang="en-US" sz="2000" u="sng" dirty="0">
                <a:solidFill>
                  <a:srgbClr val="0000FF"/>
                </a:solidFill>
                <a:latin typeface="+mj-ea"/>
                <a:ea typeface="+mj-ea"/>
              </a:rPr>
              <a:t>傾きとの差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5" name="右中かっこ 14">
            <a:extLst>
              <a:ext uri="{FF2B5EF4-FFF2-40B4-BE49-F238E27FC236}">
                <a16:creationId xmlns:a16="http://schemas.microsoft.com/office/drawing/2014/main" id="{6ED6F862-C707-45DC-A289-F6C6E0C46B2D}"/>
              </a:ext>
            </a:extLst>
          </p:cNvPr>
          <p:cNvSpPr/>
          <p:nvPr/>
        </p:nvSpPr>
        <p:spPr>
          <a:xfrm rot="10800000">
            <a:off x="2218808" y="4917319"/>
            <a:ext cx="218112" cy="842195"/>
          </a:xfrm>
          <a:prstGeom prst="rightBrace">
            <a:avLst>
              <a:gd name="adj1" fmla="val 31250"/>
              <a:gd name="adj2" fmla="val 30078"/>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373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animBg="1"/>
      <p:bldP spid="11" grpId="0"/>
      <p:bldP spid="13" grpId="0"/>
      <p:bldP spid="14" grpId="0"/>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連続変数の二乗項</a:t>
            </a:r>
          </a:p>
        </p:txBody>
      </p:sp>
      <p:pic>
        <p:nvPicPr>
          <p:cNvPr id="4" name="図 3">
            <a:extLst>
              <a:ext uri="{FF2B5EF4-FFF2-40B4-BE49-F238E27FC236}">
                <a16:creationId xmlns:a16="http://schemas.microsoft.com/office/drawing/2014/main" id="{1082D909-C8D6-43BA-A2E3-F8D7BD7134B0}"/>
              </a:ext>
            </a:extLst>
          </p:cNvPr>
          <p:cNvPicPr>
            <a:picLocks noChangeAspect="1"/>
          </p:cNvPicPr>
          <p:nvPr/>
        </p:nvPicPr>
        <p:blipFill>
          <a:blip r:embed="rId2"/>
          <a:stretch>
            <a:fillRect/>
          </a:stretch>
        </p:blipFill>
        <p:spPr>
          <a:xfrm>
            <a:off x="528049" y="3419447"/>
            <a:ext cx="4272256" cy="3337700"/>
          </a:xfrm>
          <a:prstGeom prst="rect">
            <a:avLst/>
          </a:prstGeom>
        </p:spPr>
      </p:pic>
      <p:sp>
        <p:nvSpPr>
          <p:cNvPr id="5" name="テキスト ボックス 4">
            <a:extLst>
              <a:ext uri="{FF2B5EF4-FFF2-40B4-BE49-F238E27FC236}">
                <a16:creationId xmlns:a16="http://schemas.microsoft.com/office/drawing/2014/main" id="{3763B5E8-090D-484F-80B7-C5AF45EDCE6F}"/>
              </a:ext>
            </a:extLst>
          </p:cNvPr>
          <p:cNvSpPr txBox="1"/>
          <p:nvPr/>
        </p:nvSpPr>
        <p:spPr>
          <a:xfrm>
            <a:off x="359353" y="1549205"/>
            <a:ext cx="11560504"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連続変数の二乗項を入れると上（下）に凸の関数が作れ、非線形性を考慮できる</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環境変数（水温など）に対する反応を表すのに便利</a:t>
            </a:r>
            <a:endParaRPr lang="en-US" altLang="ja-JP" sz="2400" dirty="0">
              <a:latin typeface="+mj-ea"/>
              <a:ea typeface="+mj-ea"/>
            </a:endParaRPr>
          </a:p>
        </p:txBody>
      </p:sp>
      <p:pic>
        <p:nvPicPr>
          <p:cNvPr id="6" name="図 5">
            <a:extLst>
              <a:ext uri="{FF2B5EF4-FFF2-40B4-BE49-F238E27FC236}">
                <a16:creationId xmlns:a16="http://schemas.microsoft.com/office/drawing/2014/main" id="{BAC5FF96-1B4C-4E07-AF42-8828C05EC04E}"/>
              </a:ext>
            </a:extLst>
          </p:cNvPr>
          <p:cNvPicPr>
            <a:picLocks noChangeAspect="1"/>
          </p:cNvPicPr>
          <p:nvPr/>
        </p:nvPicPr>
        <p:blipFill>
          <a:blip r:embed="rId3"/>
          <a:stretch>
            <a:fillRect/>
          </a:stretch>
        </p:blipFill>
        <p:spPr>
          <a:xfrm>
            <a:off x="6432433" y="3419447"/>
            <a:ext cx="4272256" cy="333770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FD05E4E-27AF-4EB0-B078-60E5C3BCB9B5}"/>
                  </a:ext>
                </a:extLst>
              </p:cNvPr>
              <p:cNvSpPr txBox="1"/>
              <p:nvPr/>
            </p:nvSpPr>
            <p:spPr>
              <a:xfrm>
                <a:off x="838200" y="2659324"/>
                <a:ext cx="3314625" cy="430887"/>
              </a:xfrm>
              <a:prstGeom prst="rect">
                <a:avLst/>
              </a:prstGeom>
              <a:solidFill>
                <a:srgbClr val="CCECFF"/>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𝑓</m:t>
                      </m:r>
                      <m:d>
                        <m:dPr>
                          <m:ctrlPr>
                            <a:rPr lang="en-US" altLang="ja-JP" sz="2800" i="1" smtClean="0">
                              <a:latin typeface="Cambria Math" panose="02040503050406030204" pitchFamily="18" charset="0"/>
                            </a:rPr>
                          </m:ctrlPr>
                        </m:dPr>
                        <m:e>
                          <m:r>
                            <a:rPr lang="en-US" altLang="ja-JP" sz="280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𝑥</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𝑏𝑥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𝑐</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FD05E4E-27AF-4EB0-B078-60E5C3BCB9B5}"/>
                  </a:ext>
                </a:extLst>
              </p:cNvPr>
              <p:cNvSpPr txBox="1">
                <a:spLocks noRot="1" noChangeAspect="1" noMove="1" noResize="1" noEditPoints="1" noAdjustHandles="1" noChangeArrowheads="1" noChangeShapeType="1" noTextEdit="1"/>
              </p:cNvSpPr>
              <p:nvPr/>
            </p:nvSpPr>
            <p:spPr>
              <a:xfrm>
                <a:off x="838200" y="2659324"/>
                <a:ext cx="3314625" cy="430887"/>
              </a:xfrm>
              <a:prstGeom prst="rect">
                <a:avLst/>
              </a:prstGeom>
              <a:blipFill>
                <a:blip r:embed="rId4"/>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C6AFD73C-896B-47CA-9E84-556976F22858}"/>
              </a:ext>
            </a:extLst>
          </p:cNvPr>
          <p:cNvCxnSpPr/>
          <p:nvPr/>
        </p:nvCxnSpPr>
        <p:spPr>
          <a:xfrm>
            <a:off x="107768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B1A3C1B-C4EF-4632-890B-2F4398ECFE23}"/>
              </a:ext>
            </a:extLst>
          </p:cNvPr>
          <p:cNvCxnSpPr>
            <a:cxnSpLocks/>
          </p:cNvCxnSpPr>
          <p:nvPr/>
        </p:nvCxnSpPr>
        <p:spPr>
          <a:xfrm flipH="1">
            <a:off x="698862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2564D78-2CF2-4A04-993A-74693183302C}"/>
              </a:ext>
            </a:extLst>
          </p:cNvPr>
          <p:cNvSpPr txBox="1"/>
          <p:nvPr/>
        </p:nvSpPr>
        <p:spPr>
          <a:xfrm>
            <a:off x="1605635" y="3442582"/>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b</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D1CBF529-AF97-4E2C-B559-A806A0929C0A}"/>
              </a:ext>
            </a:extLst>
          </p:cNvPr>
          <p:cNvSpPr txBox="1"/>
          <p:nvPr/>
        </p:nvSpPr>
        <p:spPr>
          <a:xfrm>
            <a:off x="3809705" y="3842692"/>
            <a:ext cx="2286295"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形は変わらず軸が推移</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3BFF696B-52E2-470C-A117-57D75E8B6994}"/>
              </a:ext>
            </a:extLst>
          </p:cNvPr>
          <p:cNvSpPr txBox="1"/>
          <p:nvPr/>
        </p:nvSpPr>
        <p:spPr>
          <a:xfrm>
            <a:off x="7516575" y="3482048"/>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a</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4" name="テキスト ボックス 13">
            <a:extLst>
              <a:ext uri="{FF2B5EF4-FFF2-40B4-BE49-F238E27FC236}">
                <a16:creationId xmlns:a16="http://schemas.microsoft.com/office/drawing/2014/main" id="{53C30BC4-CB50-4345-BD11-A3A738AEA080}"/>
              </a:ext>
            </a:extLst>
          </p:cNvPr>
          <p:cNvSpPr txBox="1"/>
          <p:nvPr/>
        </p:nvSpPr>
        <p:spPr>
          <a:xfrm>
            <a:off x="9561541" y="3962400"/>
            <a:ext cx="2286295"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形も軸も変化</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245369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C35EBC-A792-4086-9313-020737FD7B0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二乗項と交互作用効果</a:t>
            </a:r>
          </a:p>
        </p:txBody>
      </p:sp>
      <p:sp>
        <p:nvSpPr>
          <p:cNvPr id="4" name="正方形/長方形 3">
            <a:extLst>
              <a:ext uri="{FF2B5EF4-FFF2-40B4-BE49-F238E27FC236}">
                <a16:creationId xmlns:a16="http://schemas.microsoft.com/office/drawing/2014/main" id="{F11E7123-EDFB-4646-A0DB-27BFDD4215E8}"/>
              </a:ext>
            </a:extLst>
          </p:cNvPr>
          <p:cNvSpPr/>
          <p:nvPr/>
        </p:nvSpPr>
        <p:spPr>
          <a:xfrm>
            <a:off x="359229" y="1842652"/>
            <a:ext cx="10831286"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interact2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interact3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Year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AIC(</a:t>
            </a:r>
            <a:r>
              <a:rPr lang="en-US" altLang="ja-JP" sz="2000" dirty="0" err="1">
                <a:latin typeface="Consolas" panose="020B0609020204030204" pitchFamily="49" charset="0"/>
              </a:rPr>
              <a:t>lognorm</a:t>
            </a:r>
            <a:r>
              <a:rPr lang="en-US" altLang="ja-JP" sz="2000" dirty="0">
                <a:latin typeface="Consolas" panose="020B0609020204030204" pitchFamily="49" charset="0"/>
              </a:rPr>
              <a:t>, interact, interact2, interact3)</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err="1">
                <a:latin typeface="Consolas" panose="020B0609020204030204" pitchFamily="49" charset="0"/>
              </a:rPr>
              <a:t>lognorm</a:t>
            </a:r>
            <a:r>
              <a:rPr lang="en-US" altLang="ja-JP" sz="2000" dirty="0">
                <a:latin typeface="Consolas" panose="020B0609020204030204" pitchFamily="49" charset="0"/>
              </a:rPr>
              <a:t>   28 342.2260</a:t>
            </a:r>
          </a:p>
          <a:p>
            <a:r>
              <a:rPr lang="en-US" altLang="ja-JP" sz="2000" dirty="0">
                <a:latin typeface="Consolas" panose="020B0609020204030204" pitchFamily="49" charset="0"/>
              </a:rPr>
              <a:t>interact  33 305.9665</a:t>
            </a:r>
          </a:p>
          <a:p>
            <a:r>
              <a:rPr lang="en-US" altLang="ja-JP" sz="2000" dirty="0">
                <a:latin typeface="Consolas" panose="020B0609020204030204" pitchFamily="49" charset="0"/>
              </a:rPr>
              <a:t>interact2 34 303.8725</a:t>
            </a:r>
          </a:p>
          <a:p>
            <a:r>
              <a:rPr lang="en-US" altLang="ja-JP" sz="2000" dirty="0">
                <a:latin typeface="Consolas" panose="020B0609020204030204" pitchFamily="49" charset="0"/>
              </a:rPr>
              <a:t>interact3 49 248.9623</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D108D23E-10A4-438E-9208-569C61A90532}"/>
              </a:ext>
            </a:extLst>
          </p:cNvPr>
          <p:cNvCxnSpPr>
            <a:cxnSpLocks/>
          </p:cNvCxnSpPr>
          <p:nvPr/>
        </p:nvCxnSpPr>
        <p:spPr>
          <a:xfrm>
            <a:off x="7541201" y="1566615"/>
            <a:ext cx="0" cy="37028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380F05A7-8FD0-4FAD-9752-62FBF4BF1927}"/>
              </a:ext>
            </a:extLst>
          </p:cNvPr>
          <p:cNvSpPr txBox="1"/>
          <p:nvPr/>
        </p:nvSpPr>
        <p:spPr>
          <a:xfrm>
            <a:off x="6778349" y="1166505"/>
            <a:ext cx="1525705"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a:t>
            </a:r>
            <a:endParaRPr kumimoji="1" lang="ja-JP" altLang="en-US" sz="2000" dirty="0">
              <a:solidFill>
                <a:srgbClr val="0000FF"/>
              </a:solidFill>
              <a:latin typeface="+mj-ea"/>
              <a:ea typeface="+mj-ea"/>
            </a:endParaRPr>
          </a:p>
        </p:txBody>
      </p:sp>
      <p:sp>
        <p:nvSpPr>
          <p:cNvPr id="8" name="右中かっこ 7">
            <a:extLst>
              <a:ext uri="{FF2B5EF4-FFF2-40B4-BE49-F238E27FC236}">
                <a16:creationId xmlns:a16="http://schemas.microsoft.com/office/drawing/2014/main" id="{F738750B-C599-4786-BA9E-D4ED57A1B3D6}"/>
              </a:ext>
            </a:extLst>
          </p:cNvPr>
          <p:cNvSpPr/>
          <p:nvPr/>
        </p:nvSpPr>
        <p:spPr>
          <a:xfrm rot="5400000">
            <a:off x="7946422" y="1458539"/>
            <a:ext cx="185820" cy="2252879"/>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E8A25D-06CF-4E27-A785-3A31AD7C4AAE}"/>
              </a:ext>
            </a:extLst>
          </p:cNvPr>
          <p:cNvSpPr txBox="1"/>
          <p:nvPr/>
        </p:nvSpPr>
        <p:spPr>
          <a:xfrm>
            <a:off x="6654834" y="2776001"/>
            <a:ext cx="2844623"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二乗項と年の交互作用</a:t>
            </a:r>
            <a:endParaRPr kumimoji="1" lang="ja-JP" altLang="en-US" sz="2000" dirty="0">
              <a:solidFill>
                <a:srgbClr val="0000FF"/>
              </a:solidFill>
              <a:latin typeface="+mj-ea"/>
              <a:ea typeface="+mj-ea"/>
            </a:endParaRPr>
          </a:p>
        </p:txBody>
      </p:sp>
      <p:cxnSp>
        <p:nvCxnSpPr>
          <p:cNvPr id="12" name="直線コネクタ 11">
            <a:extLst>
              <a:ext uri="{FF2B5EF4-FFF2-40B4-BE49-F238E27FC236}">
                <a16:creationId xmlns:a16="http://schemas.microsoft.com/office/drawing/2014/main" id="{210B077E-0691-4FCA-AB9E-C5DC41C4BE3E}"/>
              </a:ext>
            </a:extLst>
          </p:cNvPr>
          <p:cNvCxnSpPr/>
          <p:nvPr/>
        </p:nvCxnSpPr>
        <p:spPr>
          <a:xfrm>
            <a:off x="468086" y="4363908"/>
            <a:ext cx="28738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5184FE-D172-4625-891C-713B0AD1E73D}"/>
              </a:ext>
            </a:extLst>
          </p:cNvPr>
          <p:cNvSpPr txBox="1"/>
          <p:nvPr/>
        </p:nvSpPr>
        <p:spPr>
          <a:xfrm>
            <a:off x="78921" y="4549161"/>
            <a:ext cx="3652158" cy="830997"/>
          </a:xfrm>
          <a:prstGeom prst="rect">
            <a:avLst/>
          </a:prstGeom>
          <a:noFill/>
        </p:spPr>
        <p:txBody>
          <a:bodyPr wrap="square" rtlCol="0">
            <a:spAutoFit/>
          </a:bodyPr>
          <a:lstStyle/>
          <a:p>
            <a:pPr algn="ctr"/>
            <a:r>
              <a:rPr lang="ja-JP" altLang="en-US" sz="2400" dirty="0">
                <a:solidFill>
                  <a:srgbClr val="0000FF"/>
                </a:solidFill>
                <a:latin typeface="+mj-ea"/>
                <a:ea typeface="+mj-ea"/>
              </a:rPr>
              <a:t>一次項と二乗項と両方の交互作用アリがベスト</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586566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AA1B556-54CC-48BD-897E-C3F12689F304}"/>
              </a:ext>
            </a:extLst>
          </p:cNvPr>
          <p:cNvPicPr>
            <a:picLocks noChangeAspect="1"/>
          </p:cNvPicPr>
          <p:nvPr/>
        </p:nvPicPr>
        <p:blipFill>
          <a:blip r:embed="rId2"/>
          <a:stretch>
            <a:fillRect/>
          </a:stretch>
        </p:blipFill>
        <p:spPr>
          <a:xfrm>
            <a:off x="513349" y="439904"/>
            <a:ext cx="7892714" cy="6166184"/>
          </a:xfrm>
          <a:prstGeom prst="rect">
            <a:avLst/>
          </a:prstGeom>
        </p:spPr>
      </p:pic>
      <p:sp>
        <p:nvSpPr>
          <p:cNvPr id="3" name="テキスト ボックス 2">
            <a:extLst>
              <a:ext uri="{FF2B5EF4-FFF2-40B4-BE49-F238E27FC236}">
                <a16:creationId xmlns:a16="http://schemas.microsoft.com/office/drawing/2014/main" id="{FAEB58C0-2BFA-45A9-86FD-E59ADAF83A23}"/>
              </a:ext>
            </a:extLst>
          </p:cNvPr>
          <p:cNvSpPr txBox="1"/>
          <p:nvPr/>
        </p:nvSpPr>
        <p:spPr>
          <a:xfrm>
            <a:off x="8516226" y="1735800"/>
            <a:ext cx="3479830" cy="2246769"/>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spcAft>
                <a:spcPts val="1200"/>
              </a:spcAft>
            </a:pPr>
            <a:r>
              <a:rPr lang="ja-JP" altLang="en-US" sz="2400" dirty="0">
                <a:solidFill>
                  <a:srgbClr val="00B050"/>
                </a:solidFill>
                <a:latin typeface="+mj-ea"/>
              </a:rPr>
              <a:t>緑</a:t>
            </a:r>
            <a:r>
              <a:rPr lang="ja-JP" altLang="en-US" sz="2400" dirty="0">
                <a:latin typeface="+mj-ea"/>
                <a:ea typeface="+mj-ea"/>
              </a:rPr>
              <a:t>：交互作用あり（二乗項なし）</a:t>
            </a:r>
            <a:endParaRPr lang="en-US" altLang="ja-JP" sz="2400" dirty="0">
              <a:latin typeface="+mj-ea"/>
              <a:ea typeface="+mj-ea"/>
            </a:endParaRPr>
          </a:p>
          <a:p>
            <a:pPr>
              <a:spcAft>
                <a:spcPts val="1200"/>
              </a:spcAft>
            </a:pPr>
            <a:r>
              <a:rPr lang="ja-JP" altLang="en-US" sz="2400" dirty="0">
                <a:solidFill>
                  <a:srgbClr val="0000FF"/>
                </a:solidFill>
                <a:latin typeface="+mj-ea"/>
                <a:ea typeface="+mj-ea"/>
              </a:rPr>
              <a:t>青</a:t>
            </a:r>
            <a:r>
              <a:rPr lang="ja-JP" altLang="en-US" sz="2400" dirty="0">
                <a:latin typeface="+mj-ea"/>
                <a:ea typeface="+mj-ea"/>
              </a:rPr>
              <a:t>：交互作用＆二乗項あり（ベストモデル）</a:t>
            </a:r>
            <a:endParaRPr lang="en-US" altLang="ja-JP" sz="2400" dirty="0">
              <a:latin typeface="+mj-ea"/>
              <a:ea typeface="+mj-ea"/>
            </a:endParaRPr>
          </a:p>
        </p:txBody>
      </p:sp>
      <p:sp>
        <p:nvSpPr>
          <p:cNvPr id="4" name="タイトル 1">
            <a:extLst>
              <a:ext uri="{FF2B5EF4-FFF2-40B4-BE49-F238E27FC236}">
                <a16:creationId xmlns:a16="http://schemas.microsoft.com/office/drawing/2014/main" id="{BA425F9C-2D0D-4A26-ACFD-645A3C01A45E}"/>
              </a:ext>
            </a:extLst>
          </p:cNvPr>
          <p:cNvSpPr txBox="1">
            <a:spLocks/>
          </p:cNvSpPr>
          <p:nvPr/>
        </p:nvSpPr>
        <p:spPr>
          <a:xfrm>
            <a:off x="1338946"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dirty="0">
                <a:latin typeface="+mj-ea"/>
              </a:rPr>
              <a:t>当てはまり</a:t>
            </a:r>
          </a:p>
        </p:txBody>
      </p:sp>
      <p:sp>
        <p:nvSpPr>
          <p:cNvPr id="5" name="テキスト ボックス 4">
            <a:extLst>
              <a:ext uri="{FF2B5EF4-FFF2-40B4-BE49-F238E27FC236}">
                <a16:creationId xmlns:a16="http://schemas.microsoft.com/office/drawing/2014/main" id="{70F701F4-07E7-402B-A0FD-4599029BEA97}"/>
              </a:ext>
            </a:extLst>
          </p:cNvPr>
          <p:cNvSpPr txBox="1"/>
          <p:nvPr/>
        </p:nvSpPr>
        <p:spPr>
          <a:xfrm>
            <a:off x="8516226" y="4959483"/>
            <a:ext cx="3276600" cy="1646605"/>
          </a:xfrm>
          <a:prstGeom prst="rect">
            <a:avLst/>
          </a:prstGeom>
          <a:noFill/>
        </p:spPr>
        <p:txBody>
          <a:bodyPr wrap="square" rtlCol="0">
            <a:spAutoFit/>
          </a:bodyPr>
          <a:lstStyle/>
          <a:p>
            <a:pPr>
              <a:spcAft>
                <a:spcPts val="600"/>
              </a:spcAft>
            </a:pPr>
            <a:r>
              <a:rPr lang="ja-JP" altLang="en-US" sz="2400" dirty="0">
                <a:solidFill>
                  <a:srgbClr val="0000FF"/>
                </a:solidFill>
                <a:latin typeface="+mj-ea"/>
                <a:ea typeface="+mj-ea"/>
              </a:rPr>
              <a:t>あまり当てはまっているようには見えない</a:t>
            </a:r>
            <a:endParaRPr lang="en-US" altLang="ja-JP" sz="2400" dirty="0">
              <a:solidFill>
                <a:srgbClr val="0000FF"/>
              </a:solidFill>
              <a:latin typeface="+mj-ea"/>
              <a:ea typeface="+mj-ea"/>
            </a:endParaRPr>
          </a:p>
          <a:p>
            <a:pPr>
              <a:spcAft>
                <a:spcPts val="600"/>
              </a:spcAft>
            </a:pPr>
            <a:r>
              <a:rPr kumimoji="1" lang="ja-JP" altLang="en-US" sz="2400" dirty="0">
                <a:solidFill>
                  <a:srgbClr val="0000FF"/>
                </a:solidFill>
                <a:latin typeface="+mj-ea"/>
                <a:ea typeface="+mj-ea"/>
              </a:rPr>
              <a:t>月の効果を二乗項で表すのは難しい</a:t>
            </a:r>
          </a:p>
        </p:txBody>
      </p:sp>
    </p:spTree>
    <p:extLst>
      <p:ext uri="{BB962C8B-B14F-4D97-AF65-F5344CB8AC3E}">
        <p14:creationId xmlns:p14="http://schemas.microsoft.com/office/powerpoint/2010/main" val="33188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ホームワーク②</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415498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月の二乗項と、年と月の交互作用を加えたモデルにおいて、</a:t>
            </a:r>
            <a:r>
              <a:rPr lang="en-US" altLang="ja-JP" sz="2800" dirty="0">
                <a:latin typeface="+mj-ea"/>
                <a:ea typeface="+mj-ea"/>
              </a:rPr>
              <a:t>QQ plot</a:t>
            </a:r>
            <a:r>
              <a:rPr lang="ja-JP" altLang="en-US" sz="2800" dirty="0">
                <a:latin typeface="+mj-ea"/>
                <a:ea typeface="+mj-ea"/>
              </a:rPr>
              <a:t>や</a:t>
            </a:r>
            <a:r>
              <a:rPr lang="en-US" altLang="ja-JP" sz="2800" dirty="0">
                <a:latin typeface="+mj-ea"/>
                <a:ea typeface="+mj-ea"/>
              </a:rPr>
              <a:t>Shapiro-Wilk</a:t>
            </a:r>
            <a:r>
              <a:rPr lang="ja-JP" altLang="en-US" sz="2800" dirty="0">
                <a:latin typeface="+mj-ea"/>
                <a:ea typeface="+mj-ea"/>
              </a:rPr>
              <a:t>検定で残差の正規性をチェックしてみよう</a:t>
            </a:r>
            <a:endParaRPr lang="en-US" altLang="ja-JP" sz="2800" dirty="0">
              <a:latin typeface="+mj-ea"/>
              <a:ea typeface="+mj-ea"/>
            </a:endParaRPr>
          </a:p>
          <a:p>
            <a:pPr marL="342900" indent="-342900">
              <a:spcAft>
                <a:spcPts val="1200"/>
              </a:spcAft>
              <a:buFont typeface="Arial" panose="020B0604020202020204" pitchFamily="34" charset="0"/>
              <a:buChar char="•"/>
            </a:pP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同様のモデルのガンマ分布版を作って、</a:t>
            </a:r>
            <a:r>
              <a:rPr kumimoji="1" lang="en-US" altLang="ja-JP" sz="2800" dirty="0">
                <a:latin typeface="+mj-ea"/>
                <a:ea typeface="+mj-ea"/>
              </a:rPr>
              <a:t>AIC</a:t>
            </a:r>
            <a:r>
              <a:rPr kumimoji="1" lang="ja-JP" altLang="en-US" sz="2800" dirty="0">
                <a:latin typeface="+mj-ea"/>
                <a:ea typeface="+mj-ea"/>
              </a:rPr>
              <a:t>を対数正規分布モデルと</a:t>
            </a:r>
            <a:r>
              <a:rPr kumimoji="1" lang="en-US" altLang="ja-JP" sz="2800" dirty="0">
                <a:latin typeface="+mj-ea"/>
                <a:ea typeface="+mj-ea"/>
              </a:rPr>
              <a:t>AIC</a:t>
            </a:r>
            <a:r>
              <a:rPr kumimoji="1" lang="ja-JP" altLang="en-US" sz="2800" dirty="0">
                <a:latin typeface="+mj-ea"/>
                <a:ea typeface="+mj-ea"/>
              </a:rPr>
              <a:t>を比較してみよう</a:t>
            </a:r>
            <a:endParaRPr kumimoji="1"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正規性が保証され、</a:t>
            </a:r>
            <a:r>
              <a:rPr kumimoji="1" lang="en-US" altLang="ja-JP" sz="2800" dirty="0">
                <a:latin typeface="+mj-ea"/>
                <a:ea typeface="+mj-ea"/>
              </a:rPr>
              <a:t>AIC</a:t>
            </a:r>
            <a:r>
              <a:rPr kumimoji="1" lang="ja-JP" altLang="en-US" sz="2800" dirty="0">
                <a:latin typeface="+mj-ea"/>
                <a:ea typeface="+mj-ea"/>
              </a:rPr>
              <a:t>も対数正規分布モデルの方が少し低くなるはず</a:t>
            </a:r>
            <a:r>
              <a:rPr kumimoji="1" lang="en-US" altLang="ja-JP" sz="2800" dirty="0">
                <a:latin typeface="+mj-ea"/>
                <a:ea typeface="+mj-ea"/>
              </a:rPr>
              <a:t>…</a:t>
            </a:r>
            <a:endParaRPr kumimoji="1" lang="ja-JP" altLang="en-US" sz="2800" dirty="0">
              <a:latin typeface="+mj-ea"/>
              <a:ea typeface="+mj-ea"/>
            </a:endParaRPr>
          </a:p>
        </p:txBody>
      </p:sp>
    </p:spTree>
    <p:extLst>
      <p:ext uri="{BB962C8B-B14F-4D97-AF65-F5344CB8AC3E}">
        <p14:creationId xmlns:p14="http://schemas.microsoft.com/office/powerpoint/2010/main" val="269708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年トレンドの導出方法</a:t>
            </a:r>
          </a:p>
        </p:txBody>
      </p:sp>
      <p:graphicFrame>
        <p:nvGraphicFramePr>
          <p:cNvPr id="4" name="表 3">
            <a:extLst>
              <a:ext uri="{FF2B5EF4-FFF2-40B4-BE49-F238E27FC236}">
                <a16:creationId xmlns:a16="http://schemas.microsoft.com/office/drawing/2014/main" id="{639C40D0-384C-4E64-8F53-D255C14CEF25}"/>
              </a:ext>
            </a:extLst>
          </p:cNvPr>
          <p:cNvGraphicFramePr>
            <a:graphicFrameLocks noGrp="1"/>
          </p:cNvGraphicFramePr>
          <p:nvPr>
            <p:extLst>
              <p:ext uri="{D42A27DB-BD31-4B8C-83A1-F6EECF244321}">
                <p14:modId xmlns:p14="http://schemas.microsoft.com/office/powerpoint/2010/main" val="2079011057"/>
              </p:ext>
            </p:extLst>
          </p:nvPr>
        </p:nvGraphicFramePr>
        <p:xfrm>
          <a:off x="562427" y="2641349"/>
          <a:ext cx="8128002" cy="22250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p:sp>
        <p:nvSpPr>
          <p:cNvPr id="5" name="テキスト ボックス 4">
            <a:extLst>
              <a:ext uri="{FF2B5EF4-FFF2-40B4-BE49-F238E27FC236}">
                <a16:creationId xmlns:a16="http://schemas.microsoft.com/office/drawing/2014/main" id="{7E317532-4858-45FC-8559-F62B59608C80}"/>
              </a:ext>
            </a:extLst>
          </p:cNvPr>
          <p:cNvSpPr txBox="1"/>
          <p:nvPr/>
        </p:nvSpPr>
        <p:spPr>
          <a:xfrm>
            <a:off x="472631" y="1538719"/>
            <a:ext cx="11062231" cy="954107"/>
          </a:xfrm>
          <a:prstGeom prst="rect">
            <a:avLst/>
          </a:prstGeom>
          <a:noFill/>
        </p:spPr>
        <p:txBody>
          <a:bodyPr wrap="square" rtlCol="0">
            <a:spAutoFit/>
          </a:bodyPr>
          <a:lstStyle/>
          <a:p>
            <a:pPr marL="514350" indent="-514350">
              <a:spcAft>
                <a:spcPts val="1200"/>
              </a:spcAft>
              <a:buFont typeface="+mj-lt"/>
              <a:buAutoNum type="arabicPeriod"/>
            </a:pPr>
            <a:r>
              <a:rPr lang="ja-JP" altLang="en-US" sz="2800" dirty="0">
                <a:latin typeface="+mj-ea"/>
                <a:ea typeface="+mj-ea"/>
              </a:rPr>
              <a:t>各説明変数（年と月）の総当たりの組み合わせをもつバランスデータを作成（今回は元のデータと一致する）</a:t>
            </a:r>
            <a:endParaRPr lang="en-US" altLang="ja-JP" sz="2800" dirty="0">
              <a:latin typeface="+mj-ea"/>
              <a:ea typeface="+mj-ea"/>
            </a:endParaRPr>
          </a:p>
        </p:txBody>
      </p:sp>
      <p:sp>
        <p:nvSpPr>
          <p:cNvPr id="8" name="テキスト ボックス 7">
            <a:extLst>
              <a:ext uri="{FF2B5EF4-FFF2-40B4-BE49-F238E27FC236}">
                <a16:creationId xmlns:a16="http://schemas.microsoft.com/office/drawing/2014/main" id="{23D42AB3-9D0F-4985-B2A9-F5428F9A80BC}"/>
              </a:ext>
            </a:extLst>
          </p:cNvPr>
          <p:cNvSpPr txBox="1"/>
          <p:nvPr/>
        </p:nvSpPr>
        <p:spPr>
          <a:xfrm>
            <a:off x="472632" y="5095744"/>
            <a:ext cx="10086512" cy="954107"/>
          </a:xfrm>
          <a:prstGeom prst="rect">
            <a:avLst/>
          </a:prstGeom>
          <a:noFill/>
        </p:spPr>
        <p:txBody>
          <a:bodyPr wrap="square" rtlCol="0">
            <a:spAutoFit/>
          </a:bodyPr>
          <a:lstStyle/>
          <a:p>
            <a:pPr marL="514350" indent="-514350">
              <a:spcAft>
                <a:spcPts val="1200"/>
              </a:spcAft>
              <a:buFont typeface="+mj-lt"/>
              <a:buAutoNum type="arabicPeriod" startAt="2"/>
            </a:pPr>
            <a:r>
              <a:rPr lang="ja-JP" altLang="en-US" sz="2800" dirty="0">
                <a:latin typeface="+mj-ea"/>
                <a:ea typeface="+mj-ea"/>
              </a:rPr>
              <a:t>推定されたモデル（</a:t>
            </a:r>
            <a:r>
              <a:rPr lang="en-US" altLang="ja-JP" sz="2800" dirty="0">
                <a:latin typeface="+mj-ea"/>
                <a:ea typeface="+mj-ea"/>
              </a:rPr>
              <a:t>GLM</a:t>
            </a:r>
            <a:r>
              <a:rPr lang="ja-JP" altLang="en-US" sz="2800" dirty="0">
                <a:latin typeface="+mj-ea"/>
                <a:ea typeface="+mj-ea"/>
              </a:rPr>
              <a:t>等）を使って、バランスデータにおける</a:t>
            </a:r>
            <a:r>
              <a:rPr lang="en-US" altLang="ja-JP" sz="2800" dirty="0">
                <a:latin typeface="+mj-ea"/>
                <a:ea typeface="+mj-ea"/>
              </a:rPr>
              <a:t>CPUE</a:t>
            </a:r>
            <a:r>
              <a:rPr lang="ja-JP" altLang="en-US" sz="2800" dirty="0">
                <a:latin typeface="+mj-ea"/>
                <a:ea typeface="+mj-ea"/>
              </a:rPr>
              <a:t>を予測する</a:t>
            </a:r>
            <a:endParaRPr lang="en-US" altLang="ja-JP" sz="2800" dirty="0">
              <a:latin typeface="+mj-ea"/>
              <a:ea typeface="+mj-ea"/>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2002,2</m:t>
                                    </m:r>
                                  </m:sub>
                                </m:sSub>
                              </m:oMath>
                            </m:oMathPara>
                          </a14:m>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2002,12</m:t>
                                    </m:r>
                                  </m:sub>
                                </m:sSub>
                              </m:oMath>
                            </m:oMathPara>
                          </a14:m>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mc:Choice>
        <mc:Fallback xmlns="">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962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473266">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endParaRPr lang="ja-JP"/>
                        </a:p>
                      </a:txBody>
                      <a:tcPr>
                        <a:blipFill>
                          <a:blip r:embed="rId3"/>
                          <a:stretch>
                            <a:fillRect l="-100000" t="-89744" r="-400448" b="-321795"/>
                          </a:stretch>
                        </a:blipFill>
                      </a:tcPr>
                    </a:tc>
                    <a:tc>
                      <a:txBody>
                        <a:bodyPr/>
                        <a:lstStyle/>
                        <a:p>
                          <a:endParaRPr lang="ja-JP"/>
                        </a:p>
                      </a:txBody>
                      <a:tcPr>
                        <a:blipFill>
                          <a:blip r:embed="rId3"/>
                          <a:stretch>
                            <a:fillRect l="-200901" t="-89744" r="-302252" b="-321795"/>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89744" r="-101345" b="-321795"/>
                          </a:stretch>
                        </a:blipFill>
                      </a:tcPr>
                    </a:tc>
                    <a:tc>
                      <a:txBody>
                        <a:bodyPr/>
                        <a:lstStyle/>
                        <a:p>
                          <a:endParaRPr lang="ja-JP"/>
                        </a:p>
                      </a:txBody>
                      <a:tcPr>
                        <a:blipFill>
                          <a:blip r:embed="rId3"/>
                          <a:stretch>
                            <a:fillRect l="-501351" t="-89744" r="-1802" b="-321795"/>
                          </a:stretch>
                        </a:blipFill>
                      </a:tcPr>
                    </a:tc>
                    <a:extLst>
                      <a:ext uri="{0D108BD9-81ED-4DB2-BD59-A6C34878D82A}">
                        <a16:rowId xmlns:a16="http://schemas.microsoft.com/office/drawing/2014/main" val="3153069209"/>
                      </a:ext>
                    </a:extLst>
                  </a:tr>
                  <a:tr h="473266">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endParaRPr lang="ja-JP"/>
                        </a:p>
                      </a:txBody>
                      <a:tcPr>
                        <a:blipFill>
                          <a:blip r:embed="rId3"/>
                          <a:stretch>
                            <a:fillRect l="-100000" t="-189744" r="-400448" b="-221795"/>
                          </a:stretch>
                        </a:blipFill>
                      </a:tcPr>
                    </a:tc>
                    <a:tc>
                      <a:txBody>
                        <a:bodyPr/>
                        <a:lstStyle/>
                        <a:p>
                          <a:endParaRPr lang="ja-JP"/>
                        </a:p>
                      </a:txBody>
                      <a:tcPr>
                        <a:blipFill>
                          <a:blip r:embed="rId3"/>
                          <a:stretch>
                            <a:fillRect l="-200901" t="-189744" r="-302252" b="-221795"/>
                          </a:stretch>
                        </a:blipFill>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endParaRPr lang="ja-JP"/>
                        </a:p>
                      </a:txBody>
                      <a:tcPr>
                        <a:blipFill>
                          <a:blip r:embed="rId3"/>
                          <a:stretch>
                            <a:fillRect l="-399103" t="-189744" r="-101345" b="-221795"/>
                          </a:stretch>
                        </a:blipFill>
                      </a:tcPr>
                    </a:tc>
                    <a:tc>
                      <a:txBody>
                        <a:bodyPr/>
                        <a:lstStyle/>
                        <a:p>
                          <a:endParaRPr lang="ja-JP"/>
                        </a:p>
                      </a:txBody>
                      <a:tcPr>
                        <a:blipFill>
                          <a:blip r:embed="rId3"/>
                          <a:stretch>
                            <a:fillRect l="-501351" t="-189744" r="-1802" b="-221795"/>
                          </a:stretch>
                        </a:blipFill>
                      </a:tcPr>
                    </a:tc>
                    <a:extLst>
                      <a:ext uri="{0D108BD9-81ED-4DB2-BD59-A6C34878D82A}">
                        <a16:rowId xmlns:a16="http://schemas.microsoft.com/office/drawing/2014/main" val="1601879538"/>
                      </a:ext>
                    </a:extLst>
                  </a:tr>
                  <a:tr h="45720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473266">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endParaRPr lang="ja-JP"/>
                        </a:p>
                      </a:txBody>
                      <a:tcPr>
                        <a:blipFill>
                          <a:blip r:embed="rId3"/>
                          <a:stretch>
                            <a:fillRect l="-100000" t="-385897" r="-400448" b="-25641"/>
                          </a:stretch>
                        </a:blipFill>
                      </a:tcPr>
                    </a:tc>
                    <a:tc>
                      <a:txBody>
                        <a:bodyPr/>
                        <a:lstStyle/>
                        <a:p>
                          <a:endParaRPr lang="ja-JP"/>
                        </a:p>
                      </a:txBody>
                      <a:tcPr>
                        <a:blipFill>
                          <a:blip r:embed="rId3"/>
                          <a:stretch>
                            <a:fillRect l="-200901" t="-385897" r="-302252" b="-25641"/>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385897" r="-101345" b="-25641"/>
                          </a:stretch>
                        </a:blipFill>
                      </a:tcPr>
                    </a:tc>
                    <a:tc>
                      <a:txBody>
                        <a:bodyPr/>
                        <a:lstStyle/>
                        <a:p>
                          <a:endParaRPr lang="ja-JP"/>
                        </a:p>
                      </a:txBody>
                      <a:tcPr>
                        <a:blipFill>
                          <a:blip r:embed="rId3"/>
                          <a:stretch>
                            <a:fillRect l="-501351" t="-385897" r="-1802" b="-25641"/>
                          </a:stretch>
                        </a:blipFill>
                      </a:tcPr>
                    </a:tc>
                    <a:extLst>
                      <a:ext uri="{0D108BD9-81ED-4DB2-BD59-A6C34878D82A}">
                        <a16:rowId xmlns:a16="http://schemas.microsoft.com/office/drawing/2014/main" val="2945160873"/>
                      </a:ext>
                    </a:extLst>
                  </a:tr>
                </a:tbl>
              </a:graphicData>
            </a:graphic>
          </p:graphicFrame>
        </mc:Fallback>
      </mc:AlternateContent>
      <p:sp>
        <p:nvSpPr>
          <p:cNvPr id="10" name="正方形/長方形 9">
            <a:extLst>
              <a:ext uri="{FF2B5EF4-FFF2-40B4-BE49-F238E27FC236}">
                <a16:creationId xmlns:a16="http://schemas.microsoft.com/office/drawing/2014/main" id="{E80069B6-F900-445D-B978-21732181D18A}"/>
              </a:ext>
            </a:extLst>
          </p:cNvPr>
          <p:cNvSpPr/>
          <p:nvPr/>
        </p:nvSpPr>
        <p:spPr>
          <a:xfrm>
            <a:off x="1905000" y="3058886"/>
            <a:ext cx="6785429" cy="18075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DB2EF0-9A98-4B3A-9434-F870B5FBD528}"/>
              </a:ext>
            </a:extLst>
          </p:cNvPr>
          <p:cNvSpPr txBox="1"/>
          <p:nvPr/>
        </p:nvSpPr>
        <p:spPr>
          <a:xfrm>
            <a:off x="472631" y="6206630"/>
            <a:ext cx="10086512" cy="523220"/>
          </a:xfrm>
          <a:prstGeom prst="rect">
            <a:avLst/>
          </a:prstGeom>
          <a:noFill/>
        </p:spPr>
        <p:txBody>
          <a:bodyPr wrap="square" rtlCol="0">
            <a:spAutoFit/>
          </a:bodyPr>
          <a:lstStyle/>
          <a:p>
            <a:pPr marL="514350" indent="-514350">
              <a:spcAft>
                <a:spcPts val="1200"/>
              </a:spcAft>
              <a:buFont typeface="+mj-lt"/>
              <a:buAutoNum type="arabicPeriod" startAt="3"/>
            </a:pPr>
            <a:r>
              <a:rPr lang="ja-JP" altLang="en-US" sz="2800" dirty="0">
                <a:latin typeface="+mj-ea"/>
                <a:ea typeface="+mj-ea"/>
              </a:rPr>
              <a:t>各年における予測</a:t>
            </a:r>
            <a:r>
              <a:rPr lang="en-US" altLang="ja-JP" sz="2800" dirty="0">
                <a:latin typeface="+mj-ea"/>
                <a:ea typeface="+mj-ea"/>
              </a:rPr>
              <a:t>CPUE</a:t>
            </a:r>
            <a:r>
              <a:rPr lang="ja-JP" altLang="en-US" sz="2800" dirty="0">
                <a:latin typeface="+mj-ea"/>
                <a:ea typeface="+mj-ea"/>
              </a:rPr>
              <a:t>の平均値（または中央値）を算出</a:t>
            </a:r>
            <a:endParaRPr lang="en-US" altLang="ja-JP" sz="2800" dirty="0">
              <a:latin typeface="+mj-ea"/>
              <a:ea typeface="+mj-ea"/>
            </a:endParaRPr>
          </a:p>
        </p:txBody>
      </p:sp>
      <p:cxnSp>
        <p:nvCxnSpPr>
          <p:cNvPr id="12" name="直線矢印コネクタ 11">
            <a:extLst>
              <a:ext uri="{FF2B5EF4-FFF2-40B4-BE49-F238E27FC236}">
                <a16:creationId xmlns:a16="http://schemas.microsoft.com/office/drawing/2014/main" id="{C9BF0C0A-AB94-4055-9DF6-A216003054BC}"/>
              </a:ext>
            </a:extLst>
          </p:cNvPr>
          <p:cNvCxnSpPr>
            <a:cxnSpLocks/>
          </p:cNvCxnSpPr>
          <p:nvPr/>
        </p:nvCxnSpPr>
        <p:spPr>
          <a:xfrm>
            <a:off x="8788998" y="3287962"/>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DEBE876C-62A6-4AE3-8E3C-97FA7CB35F83}"/>
              </a:ext>
            </a:extLst>
          </p:cNvPr>
          <p:cNvCxnSpPr>
            <a:cxnSpLocks/>
          </p:cNvCxnSpPr>
          <p:nvPr/>
        </p:nvCxnSpPr>
        <p:spPr>
          <a:xfrm>
            <a:off x="8788998" y="37669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FB86213E-D267-4F7F-8982-31CFCE865B98}"/>
              </a:ext>
            </a:extLst>
          </p:cNvPr>
          <p:cNvCxnSpPr>
            <a:cxnSpLocks/>
          </p:cNvCxnSpPr>
          <p:nvPr/>
        </p:nvCxnSpPr>
        <p:spPr>
          <a:xfrm>
            <a:off x="8788998" y="46813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BE18A3CD-535D-4E71-A8BC-C1FC67A669A1}"/>
                  </a:ext>
                </a:extLst>
              </p:cNvPr>
              <p:cNvSpPr/>
              <p:nvPr/>
            </p:nvSpPr>
            <p:spPr>
              <a:xfrm>
                <a:off x="9187543" y="3036804"/>
                <a:ext cx="15288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2002</m:t>
                              </m:r>
                            </m:sub>
                          </m:sSub>
                          <m:r>
                            <m:rPr>
                              <m:nor/>
                            </m:rPr>
                            <a:rPr lang="ja-JP" altLang="en-US" sz="2400" dirty="0"/>
                            <m:t> </m:t>
                          </m:r>
                        </m:e>
                      </m:d>
                    </m:oMath>
                  </m:oMathPara>
                </a14:m>
                <a:endParaRPr lang="ja-JP" altLang="en-US" sz="2400" dirty="0"/>
              </a:p>
            </p:txBody>
          </p:sp>
        </mc:Choice>
        <mc:Fallback xmlns="">
          <p:sp>
            <p:nvSpPr>
              <p:cNvPr id="16" name="正方形/長方形 15">
                <a:extLst>
                  <a:ext uri="{FF2B5EF4-FFF2-40B4-BE49-F238E27FC236}">
                    <a16:creationId xmlns:a16="http://schemas.microsoft.com/office/drawing/2014/main" id="{BE18A3CD-535D-4E71-A8BC-C1FC67A669A1}"/>
                  </a:ext>
                </a:extLst>
              </p:cNvPr>
              <p:cNvSpPr>
                <a:spLocks noRot="1" noChangeAspect="1" noMove="1" noResize="1" noEditPoints="1" noAdjustHandles="1" noChangeArrowheads="1" noChangeShapeType="1" noTextEdit="1"/>
              </p:cNvSpPr>
              <p:nvPr/>
            </p:nvSpPr>
            <p:spPr>
              <a:xfrm>
                <a:off x="9187543" y="3036804"/>
                <a:ext cx="1528815" cy="461665"/>
              </a:xfrm>
              <a:prstGeom prst="rect">
                <a:avLst/>
              </a:prstGeom>
              <a:blipFill>
                <a:blip r:embed="rId4"/>
                <a:stretch>
                  <a:fillRect t="-1316"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FCCDBEC8-C4E0-4B5A-8D6C-D2B981670578}"/>
                  </a:ext>
                </a:extLst>
              </p:cNvPr>
              <p:cNvSpPr/>
              <p:nvPr/>
            </p:nvSpPr>
            <p:spPr>
              <a:xfrm>
                <a:off x="9187542" y="354713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m:t>
                              </m:r>
                              <m:r>
                                <a:rPr lang="en-US" altLang="ja-JP" sz="2400" b="0" i="1" smtClean="0">
                                  <a:latin typeface="Cambria Math" panose="02040503050406030204" pitchFamily="18" charset="0"/>
                                </a:rPr>
                                <m:t>3</m:t>
                              </m:r>
                            </m:sub>
                          </m:sSub>
                          <m:r>
                            <m:rPr>
                              <m:nor/>
                            </m:rPr>
                            <a:rPr lang="ja-JP" altLang="en-US" sz="2400" dirty="0"/>
                            <m:t> </m:t>
                          </m:r>
                        </m:e>
                      </m:d>
                    </m:oMath>
                  </m:oMathPara>
                </a14:m>
                <a:endParaRPr lang="ja-JP" altLang="en-US" sz="2400" dirty="0"/>
              </a:p>
            </p:txBody>
          </p:sp>
        </mc:Choice>
        <mc:Fallback xmlns="">
          <p:sp>
            <p:nvSpPr>
              <p:cNvPr id="17" name="正方形/長方形 16">
                <a:extLst>
                  <a:ext uri="{FF2B5EF4-FFF2-40B4-BE49-F238E27FC236}">
                    <a16:creationId xmlns:a16="http://schemas.microsoft.com/office/drawing/2014/main" id="{FCCDBEC8-C4E0-4B5A-8D6C-D2B981670578}"/>
                  </a:ext>
                </a:extLst>
              </p:cNvPr>
              <p:cNvSpPr>
                <a:spLocks noRot="1" noChangeAspect="1" noMove="1" noResize="1" noEditPoints="1" noAdjustHandles="1" noChangeArrowheads="1" noChangeShapeType="1" noTextEdit="1"/>
              </p:cNvSpPr>
              <p:nvPr/>
            </p:nvSpPr>
            <p:spPr>
              <a:xfrm>
                <a:off x="9187542" y="3547135"/>
                <a:ext cx="1528816" cy="461665"/>
              </a:xfrm>
              <a:prstGeom prst="rect">
                <a:avLst/>
              </a:prstGeom>
              <a:blipFill>
                <a:blip r:embed="rId5"/>
                <a:stretch>
                  <a:fillRect t="-1316" b="-11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1673A359-205B-4346-99E2-CF66938DCA18}"/>
                  </a:ext>
                </a:extLst>
              </p:cNvPr>
              <p:cNvSpPr/>
              <p:nvPr/>
            </p:nvSpPr>
            <p:spPr>
              <a:xfrm>
                <a:off x="9187541" y="443058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m:t>
                              </m:r>
                              <m:r>
                                <a:rPr lang="en-US" altLang="ja-JP" sz="2400" i="1" smtClean="0">
                                  <a:latin typeface="Cambria Math" panose="02040503050406030204" pitchFamily="18" charset="0"/>
                                </a:rPr>
                                <m:t>1</m:t>
                              </m:r>
                              <m:r>
                                <a:rPr lang="en-US" altLang="ja-JP" sz="2400" b="0" i="1" smtClean="0">
                                  <a:latin typeface="Cambria Math" panose="02040503050406030204" pitchFamily="18" charset="0"/>
                                </a:rPr>
                                <m:t>7</m:t>
                              </m:r>
                            </m:sub>
                          </m:sSub>
                          <m:r>
                            <m:rPr>
                              <m:nor/>
                            </m:rPr>
                            <a:rPr lang="ja-JP" altLang="en-US" sz="2400" dirty="0"/>
                            <m:t> </m:t>
                          </m:r>
                        </m:e>
                      </m:d>
                    </m:oMath>
                  </m:oMathPara>
                </a14:m>
                <a:endParaRPr lang="ja-JP" altLang="en-US" sz="2400" dirty="0"/>
              </a:p>
            </p:txBody>
          </p:sp>
        </mc:Choice>
        <mc:Fallback xmlns="">
          <p:sp>
            <p:nvSpPr>
              <p:cNvPr id="18" name="正方形/長方形 17">
                <a:extLst>
                  <a:ext uri="{FF2B5EF4-FFF2-40B4-BE49-F238E27FC236}">
                    <a16:creationId xmlns:a16="http://schemas.microsoft.com/office/drawing/2014/main" id="{1673A359-205B-4346-99E2-CF66938DCA18}"/>
                  </a:ext>
                </a:extLst>
              </p:cNvPr>
              <p:cNvSpPr>
                <a:spLocks noRot="1" noChangeAspect="1" noMove="1" noResize="1" noEditPoints="1" noAdjustHandles="1" noChangeArrowheads="1" noChangeShapeType="1" noTextEdit="1"/>
              </p:cNvSpPr>
              <p:nvPr/>
            </p:nvSpPr>
            <p:spPr>
              <a:xfrm>
                <a:off x="9187541" y="4430585"/>
                <a:ext cx="1528816" cy="461665"/>
              </a:xfrm>
              <a:prstGeom prst="rect">
                <a:avLst/>
              </a:prstGeom>
              <a:blipFill>
                <a:blip r:embed="rId6"/>
                <a:stretch>
                  <a:fillRect t="-1316" b="-118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1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1"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112E5-33AD-40DD-BDAB-70B996B4C85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3" name="正方形/長方形 2">
            <a:extLst>
              <a:ext uri="{FF2B5EF4-FFF2-40B4-BE49-F238E27FC236}">
                <a16:creationId xmlns:a16="http://schemas.microsoft.com/office/drawing/2014/main" id="{F5837B81-9EB7-40C1-8C17-4A3F074CA83D}"/>
              </a:ext>
            </a:extLst>
          </p:cNvPr>
          <p:cNvSpPr/>
          <p:nvPr/>
        </p:nvSpPr>
        <p:spPr>
          <a:xfrm>
            <a:off x="402771" y="2098593"/>
            <a:ext cx="1060268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new.dat &lt;- </a:t>
            </a:r>
            <a:r>
              <a:rPr lang="en-US" altLang="ja-JP" sz="2000" dirty="0" err="1">
                <a:solidFill>
                  <a:srgbClr val="FF0000"/>
                </a:solidFill>
                <a:latin typeface="Consolas" panose="020B0609020204030204" pitchFamily="49" charset="0"/>
              </a:rPr>
              <a:t>expand.grid</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Year=unique(</a:t>
            </a:r>
            <a:r>
              <a:rPr lang="en-US" altLang="ja-JP" sz="2000" dirty="0" err="1">
                <a:latin typeface="Consolas" panose="020B0609020204030204" pitchFamily="49" charset="0"/>
              </a:rPr>
              <a:t>dat$Year</a:t>
            </a:r>
            <a:r>
              <a:rPr lang="en-US" altLang="ja-JP" sz="2000" dirty="0">
                <a:latin typeface="Consolas" panose="020B0609020204030204" pitchFamily="49" charset="0"/>
              </a:rPr>
              <a:t>), Month=unique(</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a:t>
            </a:r>
          </a:p>
        </p:txBody>
      </p:sp>
      <p:sp>
        <p:nvSpPr>
          <p:cNvPr id="4" name="正方形/長方形 3">
            <a:extLst>
              <a:ext uri="{FF2B5EF4-FFF2-40B4-BE49-F238E27FC236}">
                <a16:creationId xmlns:a16="http://schemas.microsoft.com/office/drawing/2014/main" id="{1F60429F-F9E0-429D-A4F9-8C36B195499A}"/>
              </a:ext>
            </a:extLst>
          </p:cNvPr>
          <p:cNvSpPr/>
          <p:nvPr/>
        </p:nvSpPr>
        <p:spPr>
          <a:xfrm>
            <a:off x="402771" y="3863026"/>
            <a:ext cx="1060268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new.dat$pred.cpue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predict(</a:t>
            </a:r>
            <a:r>
              <a:rPr lang="en-US" altLang="ja-JP" sz="2000" dirty="0">
                <a:latin typeface="Consolas" panose="020B0609020204030204" pitchFamily="49" charset="0"/>
              </a:rPr>
              <a:t>interact3,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sp>
        <p:nvSpPr>
          <p:cNvPr id="5" name="テキスト ボックス 4">
            <a:extLst>
              <a:ext uri="{FF2B5EF4-FFF2-40B4-BE49-F238E27FC236}">
                <a16:creationId xmlns:a16="http://schemas.microsoft.com/office/drawing/2014/main" id="{C8FE9498-DF42-436B-BCF2-AB0EABC319F0}"/>
              </a:ext>
            </a:extLst>
          </p:cNvPr>
          <p:cNvSpPr txBox="1"/>
          <p:nvPr/>
        </p:nvSpPr>
        <p:spPr>
          <a:xfrm>
            <a:off x="472631" y="1538719"/>
            <a:ext cx="11062231" cy="523220"/>
          </a:xfrm>
          <a:prstGeom prst="rect">
            <a:avLst/>
          </a:prstGeom>
          <a:noFill/>
        </p:spPr>
        <p:txBody>
          <a:bodyPr wrap="square" rtlCol="0">
            <a:spAutoFit/>
          </a:bodyPr>
          <a:lstStyle/>
          <a:p>
            <a:pPr marL="514350" indent="-514350">
              <a:spcAft>
                <a:spcPts val="1200"/>
              </a:spcAft>
              <a:buFont typeface="+mj-lt"/>
              <a:buAutoNum type="arabicPeriod"/>
            </a:pPr>
            <a:r>
              <a:rPr lang="en-US" altLang="ja-JP" sz="2800" dirty="0">
                <a:latin typeface="+mj-ea"/>
                <a:ea typeface="+mj-ea"/>
              </a:rPr>
              <a:t>“</a:t>
            </a:r>
            <a:r>
              <a:rPr lang="en-US" altLang="ja-JP" sz="2800" dirty="0" err="1">
                <a:solidFill>
                  <a:srgbClr val="FF0000"/>
                </a:solidFill>
                <a:latin typeface="+mj-ea"/>
                <a:ea typeface="+mj-ea"/>
              </a:rPr>
              <a:t>expand.grid</a:t>
            </a:r>
            <a:r>
              <a:rPr lang="en-US" altLang="ja-JP" sz="2800" dirty="0">
                <a:latin typeface="+mj-ea"/>
                <a:ea typeface="+mj-ea"/>
              </a:rPr>
              <a:t>”</a:t>
            </a:r>
            <a:r>
              <a:rPr lang="ja-JP" altLang="en-US" sz="2800" dirty="0">
                <a:latin typeface="+mj-ea"/>
                <a:ea typeface="+mj-ea"/>
              </a:rPr>
              <a:t>を用いてバランスデータの作成</a:t>
            </a:r>
            <a:endParaRPr lang="en-US" altLang="ja-JP" sz="2800" dirty="0">
              <a:latin typeface="+mj-ea"/>
              <a:ea typeface="+mj-ea"/>
            </a:endParaRPr>
          </a:p>
        </p:txBody>
      </p:sp>
      <p:cxnSp>
        <p:nvCxnSpPr>
          <p:cNvPr id="6" name="直線コネクタ 5">
            <a:extLst>
              <a:ext uri="{FF2B5EF4-FFF2-40B4-BE49-F238E27FC236}">
                <a16:creationId xmlns:a16="http://schemas.microsoft.com/office/drawing/2014/main" id="{91EB39DC-3688-45E3-A76E-EFB93C6A1981}"/>
              </a:ext>
            </a:extLst>
          </p:cNvPr>
          <p:cNvCxnSpPr>
            <a:cxnSpLocks/>
          </p:cNvCxnSpPr>
          <p:nvPr/>
        </p:nvCxnSpPr>
        <p:spPr>
          <a:xfrm>
            <a:off x="1970315" y="2498703"/>
            <a:ext cx="176076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4A2D1AAA-DBB1-4571-9471-E0AF8AFED4C0}"/>
              </a:ext>
            </a:extLst>
          </p:cNvPr>
          <p:cNvSpPr txBox="1"/>
          <p:nvPr/>
        </p:nvSpPr>
        <p:spPr>
          <a:xfrm>
            <a:off x="1458686" y="2498703"/>
            <a:ext cx="2784022" cy="707886"/>
          </a:xfrm>
          <a:prstGeom prst="rect">
            <a:avLst/>
          </a:prstGeom>
          <a:noFill/>
        </p:spPr>
        <p:txBody>
          <a:bodyPr wrap="square" rtlCol="0">
            <a:spAutoFit/>
          </a:bodyPr>
          <a:lstStyle/>
          <a:p>
            <a:pPr algn="ctr"/>
            <a:r>
              <a:rPr lang="ja-JP" altLang="en-US" sz="2000" dirty="0">
                <a:solidFill>
                  <a:srgbClr val="0000FF"/>
                </a:solidFill>
                <a:latin typeface="+mj-ea"/>
                <a:ea typeface="+mj-ea"/>
              </a:rPr>
              <a:t>総当たりデータを作成してくれる関数</a:t>
            </a:r>
            <a:endParaRPr kumimoji="1" lang="ja-JP" altLang="en-US" sz="2000" dirty="0">
              <a:solidFill>
                <a:srgbClr val="0000FF"/>
              </a:solidFill>
              <a:latin typeface="+mj-ea"/>
              <a:ea typeface="+mj-ea"/>
            </a:endParaRPr>
          </a:p>
        </p:txBody>
      </p:sp>
      <p:sp>
        <p:nvSpPr>
          <p:cNvPr id="9" name="テキスト ボックス 8">
            <a:extLst>
              <a:ext uri="{FF2B5EF4-FFF2-40B4-BE49-F238E27FC236}">
                <a16:creationId xmlns:a16="http://schemas.microsoft.com/office/drawing/2014/main" id="{AFA0C5CB-8BF7-492A-ADCB-0149D8B70FA4}"/>
              </a:ext>
            </a:extLst>
          </p:cNvPr>
          <p:cNvSpPr txBox="1"/>
          <p:nvPr/>
        </p:nvSpPr>
        <p:spPr>
          <a:xfrm>
            <a:off x="472632" y="3247776"/>
            <a:ext cx="11062231" cy="523220"/>
          </a:xfrm>
          <a:prstGeom prst="rect">
            <a:avLst/>
          </a:prstGeom>
          <a:noFill/>
        </p:spPr>
        <p:txBody>
          <a:bodyPr wrap="square" rtlCol="0">
            <a:spAutoFit/>
          </a:bodyPr>
          <a:lstStyle/>
          <a:p>
            <a:pPr marL="514350" indent="-514350">
              <a:spcAft>
                <a:spcPts val="1200"/>
              </a:spcAft>
              <a:buFont typeface="+mj-lt"/>
              <a:buAutoNum type="arabicPeriod" startAt="2"/>
            </a:pPr>
            <a:r>
              <a:rPr lang="en-US" altLang="ja-JP" sz="2800" dirty="0">
                <a:latin typeface="+mj-ea"/>
                <a:ea typeface="+mj-ea"/>
              </a:rPr>
              <a:t>“</a:t>
            </a:r>
            <a:r>
              <a:rPr lang="en-US" altLang="ja-JP" sz="2800" dirty="0">
                <a:solidFill>
                  <a:srgbClr val="FF0000"/>
                </a:solidFill>
                <a:latin typeface="+mj-ea"/>
                <a:ea typeface="+mj-ea"/>
              </a:rPr>
              <a:t>predict</a:t>
            </a:r>
            <a:r>
              <a:rPr lang="en-US" altLang="ja-JP" sz="2800" dirty="0">
                <a:latin typeface="+mj-ea"/>
                <a:ea typeface="+mj-ea"/>
              </a:rPr>
              <a:t>”</a:t>
            </a:r>
            <a:r>
              <a:rPr lang="ja-JP" altLang="en-US" sz="2800" dirty="0">
                <a:latin typeface="+mj-ea"/>
                <a:ea typeface="+mj-ea"/>
              </a:rPr>
              <a:t>関数を使用して</a:t>
            </a:r>
            <a:r>
              <a:rPr lang="en-US" altLang="ja-JP" sz="2800" dirty="0">
                <a:latin typeface="+mj-ea"/>
                <a:ea typeface="+mj-ea"/>
              </a:rPr>
              <a:t>CPUE</a:t>
            </a:r>
            <a:r>
              <a:rPr lang="ja-JP" altLang="en-US" sz="2800" dirty="0">
                <a:latin typeface="+mj-ea"/>
                <a:ea typeface="+mj-ea"/>
              </a:rPr>
              <a:t>の予測</a:t>
            </a:r>
            <a:endParaRPr lang="en-US" altLang="ja-JP" sz="2800" dirty="0">
              <a:latin typeface="+mj-ea"/>
              <a:ea typeface="+mj-ea"/>
            </a:endParaRPr>
          </a:p>
        </p:txBody>
      </p:sp>
      <p:sp>
        <p:nvSpPr>
          <p:cNvPr id="10" name="正方形/長方形 9">
            <a:extLst>
              <a:ext uri="{FF2B5EF4-FFF2-40B4-BE49-F238E27FC236}">
                <a16:creationId xmlns:a16="http://schemas.microsoft.com/office/drawing/2014/main" id="{FC71727D-87D9-40B7-BE30-ABEE9B67E6DF}"/>
              </a:ext>
            </a:extLst>
          </p:cNvPr>
          <p:cNvSpPr/>
          <p:nvPr/>
        </p:nvSpPr>
        <p:spPr>
          <a:xfrm>
            <a:off x="402771" y="5760692"/>
            <a:ext cx="10602686"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tapply</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new.dat$pred.cpue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r>
              <a:rPr lang="en-US" altLang="ja-JP" sz="2000" dirty="0">
                <a:solidFill>
                  <a:srgbClr val="FF000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 / 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cxnSp>
        <p:nvCxnSpPr>
          <p:cNvPr id="11" name="直線コネクタ 10">
            <a:extLst>
              <a:ext uri="{FF2B5EF4-FFF2-40B4-BE49-F238E27FC236}">
                <a16:creationId xmlns:a16="http://schemas.microsoft.com/office/drawing/2014/main" id="{A7527C59-18FF-44E8-A83D-1718567F4924}"/>
              </a:ext>
            </a:extLst>
          </p:cNvPr>
          <p:cNvCxnSpPr>
            <a:cxnSpLocks/>
          </p:cNvCxnSpPr>
          <p:nvPr/>
        </p:nvCxnSpPr>
        <p:spPr>
          <a:xfrm>
            <a:off x="6629400" y="4185988"/>
            <a:ext cx="2090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71D177E-AED4-4CB0-B3AB-725F0E8A0E4F}"/>
              </a:ext>
            </a:extLst>
          </p:cNvPr>
          <p:cNvCxnSpPr>
            <a:cxnSpLocks/>
          </p:cNvCxnSpPr>
          <p:nvPr/>
        </p:nvCxnSpPr>
        <p:spPr>
          <a:xfrm>
            <a:off x="5050971" y="4185988"/>
            <a:ext cx="131717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D6E32B9-EADE-4A2B-8255-E492D0EC9383}"/>
              </a:ext>
            </a:extLst>
          </p:cNvPr>
          <p:cNvSpPr txBox="1"/>
          <p:nvPr/>
        </p:nvSpPr>
        <p:spPr>
          <a:xfrm>
            <a:off x="4910817" y="4186020"/>
            <a:ext cx="1597480" cy="707886"/>
          </a:xfrm>
          <a:prstGeom prst="rect">
            <a:avLst/>
          </a:prstGeom>
          <a:noFill/>
        </p:spPr>
        <p:txBody>
          <a:bodyPr wrap="square" rtlCol="0">
            <a:spAutoFit/>
          </a:bodyPr>
          <a:lstStyle/>
          <a:p>
            <a:pPr algn="ctr"/>
            <a:r>
              <a:rPr lang="en-US" altLang="ja-JP" sz="2000" dirty="0">
                <a:solidFill>
                  <a:srgbClr val="0000FF"/>
                </a:solidFill>
                <a:latin typeface="+mj-ea"/>
                <a:ea typeface="+mj-ea"/>
              </a:rPr>
              <a:t>GLM</a:t>
            </a:r>
            <a:r>
              <a:rPr lang="ja-JP" altLang="en-US" sz="2000" dirty="0">
                <a:solidFill>
                  <a:srgbClr val="0000FF"/>
                </a:solidFill>
                <a:latin typeface="+mj-ea"/>
                <a:ea typeface="+mj-ea"/>
              </a:rPr>
              <a:t> </a:t>
            </a:r>
            <a:r>
              <a:rPr lang="en-US" altLang="ja-JP" sz="2000" dirty="0">
                <a:solidFill>
                  <a:srgbClr val="0000FF"/>
                </a:solidFill>
                <a:latin typeface="+mj-ea"/>
                <a:ea typeface="+mj-ea"/>
              </a:rPr>
              <a:t>object</a:t>
            </a:r>
            <a:endParaRPr kumimoji="1" lang="ja-JP" altLang="en-US" sz="2000" dirty="0">
              <a:solidFill>
                <a:srgbClr val="0000FF"/>
              </a:solidFill>
              <a:latin typeface="+mj-ea"/>
              <a:ea typeface="+mj-ea"/>
            </a:endParaRPr>
          </a:p>
        </p:txBody>
      </p:sp>
      <p:sp>
        <p:nvSpPr>
          <p:cNvPr id="16" name="テキスト ボックス 15">
            <a:extLst>
              <a:ext uri="{FF2B5EF4-FFF2-40B4-BE49-F238E27FC236}">
                <a16:creationId xmlns:a16="http://schemas.microsoft.com/office/drawing/2014/main" id="{065578E5-60D0-483F-A95C-60AECD16D51F}"/>
              </a:ext>
            </a:extLst>
          </p:cNvPr>
          <p:cNvSpPr txBox="1"/>
          <p:nvPr/>
        </p:nvSpPr>
        <p:spPr>
          <a:xfrm>
            <a:off x="6843030" y="4219467"/>
            <a:ext cx="1843769" cy="707886"/>
          </a:xfrm>
          <a:prstGeom prst="rect">
            <a:avLst/>
          </a:prstGeom>
          <a:noFill/>
        </p:spPr>
        <p:txBody>
          <a:bodyPr wrap="square" rtlCol="0">
            <a:spAutoFit/>
          </a:bodyPr>
          <a:lstStyle/>
          <a:p>
            <a:pPr algn="ctr"/>
            <a:r>
              <a:rPr lang="ja-JP" altLang="en-US" sz="2000" dirty="0">
                <a:solidFill>
                  <a:srgbClr val="0000FF"/>
                </a:solidFill>
                <a:latin typeface="+mj-ea"/>
                <a:ea typeface="+mj-ea"/>
              </a:rPr>
              <a:t>予測用データを使用</a:t>
            </a:r>
            <a:endParaRPr kumimoji="1" lang="ja-JP" altLang="en-US" sz="2000" dirty="0">
              <a:solidFill>
                <a:srgbClr val="0000FF"/>
              </a:solidFill>
              <a:latin typeface="+mj-ea"/>
              <a:ea typeface="+mj-ea"/>
            </a:endParaRPr>
          </a:p>
        </p:txBody>
      </p:sp>
      <p:sp>
        <p:nvSpPr>
          <p:cNvPr id="18" name="テキスト ボックス 17">
            <a:extLst>
              <a:ext uri="{FF2B5EF4-FFF2-40B4-BE49-F238E27FC236}">
                <a16:creationId xmlns:a16="http://schemas.microsoft.com/office/drawing/2014/main" id="{657BA3D3-D177-48EA-B69C-DD5EDD45BD02}"/>
              </a:ext>
            </a:extLst>
          </p:cNvPr>
          <p:cNvSpPr txBox="1"/>
          <p:nvPr/>
        </p:nvSpPr>
        <p:spPr>
          <a:xfrm>
            <a:off x="483518" y="5065689"/>
            <a:ext cx="11062231" cy="523220"/>
          </a:xfrm>
          <a:prstGeom prst="rect">
            <a:avLst/>
          </a:prstGeom>
          <a:noFill/>
        </p:spPr>
        <p:txBody>
          <a:bodyPr wrap="square" rtlCol="0">
            <a:spAutoFit/>
          </a:bodyPr>
          <a:lstStyle/>
          <a:p>
            <a:pPr marL="514350" indent="-514350">
              <a:spcAft>
                <a:spcPts val="1200"/>
              </a:spcAft>
              <a:buFont typeface="+mj-lt"/>
              <a:buAutoNum type="arabicPeriod" startAt="3"/>
            </a:pPr>
            <a:r>
              <a:rPr lang="en-US" altLang="ja-JP" sz="2800" dirty="0">
                <a:latin typeface="+mj-ea"/>
                <a:ea typeface="+mj-ea"/>
              </a:rPr>
              <a:t>“</a:t>
            </a:r>
            <a:r>
              <a:rPr lang="en-US" altLang="ja-JP" sz="2800" dirty="0">
                <a:solidFill>
                  <a:srgbClr val="FF0000"/>
                </a:solidFill>
                <a:latin typeface="+mj-ea"/>
                <a:ea typeface="+mj-ea"/>
              </a:rPr>
              <a:t>apply</a:t>
            </a:r>
            <a:r>
              <a:rPr lang="en-US" altLang="ja-JP" sz="2800" dirty="0">
                <a:latin typeface="+mj-ea"/>
                <a:ea typeface="+mj-ea"/>
              </a:rPr>
              <a:t>”</a:t>
            </a:r>
            <a:r>
              <a:rPr lang="ja-JP" altLang="en-US" sz="2800" dirty="0">
                <a:latin typeface="+mj-ea"/>
                <a:ea typeface="+mj-ea"/>
              </a:rPr>
              <a:t>関数を使用して平均</a:t>
            </a:r>
            <a:r>
              <a:rPr lang="en-US" altLang="ja-JP" sz="2800" dirty="0">
                <a:latin typeface="+mj-ea"/>
                <a:ea typeface="+mj-ea"/>
              </a:rPr>
              <a:t>CPUE</a:t>
            </a:r>
            <a:r>
              <a:rPr lang="ja-JP" altLang="en-US" sz="2800" dirty="0">
                <a:latin typeface="+mj-ea"/>
                <a:ea typeface="+mj-ea"/>
              </a:rPr>
              <a:t>の計算</a:t>
            </a:r>
            <a:endParaRPr lang="en-US" altLang="ja-JP" sz="2800" dirty="0">
              <a:latin typeface="+mj-ea"/>
              <a:ea typeface="+mj-ea"/>
            </a:endParaRPr>
          </a:p>
        </p:txBody>
      </p:sp>
    </p:spTree>
    <p:extLst>
      <p:ext uri="{BB962C8B-B14F-4D97-AF65-F5344CB8AC3E}">
        <p14:creationId xmlns:p14="http://schemas.microsoft.com/office/powerpoint/2010/main" val="253304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A1A6B-2CB6-4177-A54F-895FEE20E04F}"/>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676A29CE-492C-437B-8C24-C0C8F9F42AE6}"/>
              </a:ext>
            </a:extLst>
          </p:cNvPr>
          <p:cNvPicPr>
            <a:picLocks noChangeAspect="1"/>
          </p:cNvPicPr>
          <p:nvPr/>
        </p:nvPicPr>
        <p:blipFill>
          <a:blip r:embed="rId2"/>
          <a:stretch>
            <a:fillRect/>
          </a:stretch>
        </p:blipFill>
        <p:spPr>
          <a:xfrm>
            <a:off x="3978255" y="365125"/>
            <a:ext cx="8013138" cy="6260264"/>
          </a:xfrm>
          <a:prstGeom prst="rect">
            <a:avLst/>
          </a:prstGeom>
        </p:spPr>
      </p:pic>
      <p:sp>
        <p:nvSpPr>
          <p:cNvPr id="4" name="テキスト ボックス 3">
            <a:extLst>
              <a:ext uri="{FF2B5EF4-FFF2-40B4-BE49-F238E27FC236}">
                <a16:creationId xmlns:a16="http://schemas.microsoft.com/office/drawing/2014/main" id="{6C9D56EB-5C99-48E4-8CB3-9C737BA1440B}"/>
              </a:ext>
            </a:extLst>
          </p:cNvPr>
          <p:cNvSpPr txBox="1"/>
          <p:nvPr/>
        </p:nvSpPr>
        <p:spPr>
          <a:xfrm>
            <a:off x="498425" y="5045056"/>
            <a:ext cx="3479830" cy="984885"/>
          </a:xfrm>
          <a:prstGeom prst="rect">
            <a:avLst/>
          </a:prstGeom>
          <a:noFill/>
        </p:spPr>
        <p:txBody>
          <a:bodyPr wrap="square" rtlCol="0">
            <a:spAutoFit/>
          </a:bodyPr>
          <a:lstStyle/>
          <a:p>
            <a:pPr algn="r">
              <a:spcAft>
                <a:spcPts val="1200"/>
              </a:spcAft>
            </a:pPr>
            <a:r>
              <a:rPr lang="ja-JP" altLang="en-US" sz="2400" dirty="0">
                <a:latin typeface="+mj-ea"/>
                <a:ea typeface="+mj-ea"/>
              </a:rPr>
              <a:t>黒：ノミナル</a:t>
            </a:r>
            <a:r>
              <a:rPr lang="en-US" altLang="ja-JP" sz="2400" dirty="0">
                <a:latin typeface="+mj-ea"/>
                <a:ea typeface="+mj-ea"/>
              </a:rPr>
              <a:t>CPUE</a:t>
            </a:r>
          </a:p>
          <a:p>
            <a:pPr algn="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Tree>
    <p:extLst>
      <p:ext uri="{BB962C8B-B14F-4D97-AF65-F5344CB8AC3E}">
        <p14:creationId xmlns:p14="http://schemas.microsoft.com/office/powerpoint/2010/main" val="2860809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low-chart">
            <a:extLst>
              <a:ext uri="{FF2B5EF4-FFF2-40B4-BE49-F238E27FC236}">
                <a16:creationId xmlns:a16="http://schemas.microsoft.com/office/drawing/2014/main" id="{8AE61470-BBDB-48CD-BC7D-54B00478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0"/>
            <a:ext cx="10542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2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信頼区間の推定：データリサンプリング</a:t>
            </a:r>
          </a:p>
        </p:txBody>
      </p:sp>
      <p:sp>
        <p:nvSpPr>
          <p:cNvPr id="3" name="テキスト ボックス 2">
            <a:extLst>
              <a:ext uri="{FF2B5EF4-FFF2-40B4-BE49-F238E27FC236}">
                <a16:creationId xmlns:a16="http://schemas.microsoft.com/office/drawing/2014/main" id="{C52E6D18-D743-4612-B060-9241F56FAA4D}"/>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サンプル数が等しくなるようにデータを再抽出し、モデルを当てはめ標準化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graphicFrame>
        <p:nvGraphicFramePr>
          <p:cNvPr id="6" name="表 5">
            <a:extLst>
              <a:ext uri="{FF2B5EF4-FFF2-40B4-BE49-F238E27FC236}">
                <a16:creationId xmlns:a16="http://schemas.microsoft.com/office/drawing/2014/main" id="{53D7E925-5F66-4922-AA2C-B4375FBF515F}"/>
              </a:ext>
            </a:extLst>
          </p:cNvPr>
          <p:cNvGraphicFramePr>
            <a:graphicFrameLocks noGrp="1"/>
          </p:cNvGraphicFramePr>
          <p:nvPr>
            <p:extLst>
              <p:ext uri="{D42A27DB-BD31-4B8C-83A1-F6EECF244321}">
                <p14:modId xmlns:p14="http://schemas.microsoft.com/office/powerpoint/2010/main" val="1277306731"/>
              </p:ext>
            </p:extLst>
          </p:nvPr>
        </p:nvGraphicFramePr>
        <p:xfrm>
          <a:off x="472631" y="3144030"/>
          <a:ext cx="4031344" cy="2383655"/>
        </p:xfrm>
        <a:graphic>
          <a:graphicData uri="http://schemas.openxmlformats.org/drawingml/2006/table">
            <a:tbl>
              <a:tblPr firstRow="1" bandRow="1">
                <a:tableStyleId>{5C22544A-7EE6-4342-B048-85BDC9FD1C3A}</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tc>
                <a:tc>
                  <a:txBody>
                    <a:bodyPr/>
                    <a:lstStyle/>
                    <a:p>
                      <a:pPr algn="ctr"/>
                      <a:r>
                        <a:rPr kumimoji="1" lang="en-US" altLang="ja-JP" dirty="0"/>
                        <a:t>Year</a:t>
                      </a:r>
                      <a:endParaRPr kumimoji="1" lang="ja-JP" altLang="en-US" dirty="0"/>
                    </a:p>
                  </a:txBody>
                  <a:tcPr/>
                </a:tc>
                <a:tc>
                  <a:txBody>
                    <a:bodyPr/>
                    <a:lstStyle/>
                    <a:p>
                      <a:pPr algn="ctr"/>
                      <a:r>
                        <a:rPr kumimoji="1" lang="en-US" altLang="ja-JP" dirty="0"/>
                        <a:t>Month</a:t>
                      </a:r>
                      <a:endParaRPr kumimoji="1" lang="ja-JP" altLang="en-US" dirty="0"/>
                    </a:p>
                  </a:txBody>
                  <a:tcP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tc>
                <a:tc>
                  <a:txBody>
                    <a:bodyPr/>
                    <a:lstStyle/>
                    <a:p>
                      <a:pPr algn="ctr"/>
                      <a:r>
                        <a:rPr kumimoji="1" lang="en-US" altLang="ja-JP" dirty="0"/>
                        <a:t>2017</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7" name="テキスト ボックス 6">
            <a:extLst>
              <a:ext uri="{FF2B5EF4-FFF2-40B4-BE49-F238E27FC236}">
                <a16:creationId xmlns:a16="http://schemas.microsoft.com/office/drawing/2014/main" id="{EDBA9171-977A-46A0-8D51-39AFB4295A4F}"/>
              </a:ext>
            </a:extLst>
          </p:cNvPr>
          <p:cNvSpPr txBox="1"/>
          <p:nvPr/>
        </p:nvSpPr>
        <p:spPr>
          <a:xfrm>
            <a:off x="472631" y="2682365"/>
            <a:ext cx="1415772" cy="461665"/>
          </a:xfrm>
          <a:prstGeom prst="rect">
            <a:avLst/>
          </a:prstGeom>
          <a:solidFill>
            <a:srgbClr val="CCECFF"/>
          </a:solidFill>
        </p:spPr>
        <p:txBody>
          <a:bodyPr wrap="none" rtlCol="0">
            <a:spAutoFit/>
          </a:bodyPr>
          <a:lstStyle/>
          <a:p>
            <a:r>
              <a:rPr lang="ja-JP" altLang="en-US" sz="2400" dirty="0">
                <a:latin typeface="+mj-ea"/>
                <a:ea typeface="+mj-ea"/>
              </a:rPr>
              <a:t>元データ</a:t>
            </a:r>
            <a:endParaRPr kumimoji="1" lang="ja-JP" altLang="en-US" sz="2400" dirty="0">
              <a:latin typeface="+mj-ea"/>
              <a:ea typeface="+mj-ea"/>
            </a:endParaRPr>
          </a:p>
        </p:txBody>
      </p:sp>
      <p:graphicFrame>
        <p:nvGraphicFramePr>
          <p:cNvPr id="8" name="表 7">
            <a:extLst>
              <a:ext uri="{FF2B5EF4-FFF2-40B4-BE49-F238E27FC236}">
                <a16:creationId xmlns:a16="http://schemas.microsoft.com/office/drawing/2014/main" id="{6C2F5CA5-3CF7-4ED5-831E-2FD05CC30C17}"/>
              </a:ext>
            </a:extLst>
          </p:cNvPr>
          <p:cNvGraphicFramePr>
            <a:graphicFrameLocks noGrp="1"/>
          </p:cNvGraphicFramePr>
          <p:nvPr>
            <p:extLst>
              <p:ext uri="{D42A27DB-BD31-4B8C-83A1-F6EECF244321}">
                <p14:modId xmlns:p14="http://schemas.microsoft.com/office/powerpoint/2010/main" val="1711137589"/>
              </p:ext>
            </p:extLst>
          </p:nvPr>
        </p:nvGraphicFramePr>
        <p:xfrm>
          <a:off x="5240574" y="3144029"/>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3</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3</a:t>
                      </a:r>
                      <a:endParaRPr kumimoji="1" lang="ja-JP" altLang="en-US" dirty="0"/>
                    </a:p>
                  </a:txBody>
                  <a:tcPr anchor="ctr"/>
                </a:tc>
                <a:tc>
                  <a:txBody>
                    <a:bodyPr/>
                    <a:lstStyle/>
                    <a:p>
                      <a:pPr algn="ctr"/>
                      <a:r>
                        <a:rPr kumimoji="1" lang="en-US" altLang="ja-JP" dirty="0"/>
                        <a:t>30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9" name="テキスト ボックス 8">
            <a:extLst>
              <a:ext uri="{FF2B5EF4-FFF2-40B4-BE49-F238E27FC236}">
                <a16:creationId xmlns:a16="http://schemas.microsoft.com/office/drawing/2014/main" id="{7CBC7C0C-9CB6-4C30-9E21-7291F787DAAC}"/>
              </a:ext>
            </a:extLst>
          </p:cNvPr>
          <p:cNvSpPr txBox="1"/>
          <p:nvPr/>
        </p:nvSpPr>
        <p:spPr>
          <a:xfrm>
            <a:off x="5240574" y="2735994"/>
            <a:ext cx="2646878" cy="461665"/>
          </a:xfrm>
          <a:prstGeom prst="rect">
            <a:avLst/>
          </a:prstGeom>
          <a:solidFill>
            <a:srgbClr val="FFFFCC"/>
          </a:solidFill>
        </p:spPr>
        <p:txBody>
          <a:bodyPr wrap="non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矢印: 右 9">
            <a:extLst>
              <a:ext uri="{FF2B5EF4-FFF2-40B4-BE49-F238E27FC236}">
                <a16:creationId xmlns:a16="http://schemas.microsoft.com/office/drawing/2014/main" id="{E1BC70AB-1C3B-4F38-9CB5-3E9B5D2DBE06}"/>
              </a:ext>
            </a:extLst>
          </p:cNvPr>
          <p:cNvSpPr/>
          <p:nvPr/>
        </p:nvSpPr>
        <p:spPr>
          <a:xfrm>
            <a:off x="4619630" y="4125689"/>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E220A2-57DF-4626-AB84-4F4EC294DECE}"/>
              </a:ext>
            </a:extLst>
          </p:cNvPr>
          <p:cNvSpPr txBox="1"/>
          <p:nvPr/>
        </p:nvSpPr>
        <p:spPr>
          <a:xfrm>
            <a:off x="9431117" y="3137739"/>
            <a:ext cx="2860668"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000" dirty="0">
                <a:latin typeface="+mj-ea"/>
                <a:ea typeface="+mj-ea"/>
              </a:rPr>
              <a:t>GLM</a:t>
            </a:r>
            <a:r>
              <a:rPr lang="ja-JP" altLang="en-US" sz="2000" dirty="0">
                <a:latin typeface="+mj-ea"/>
                <a:ea typeface="+mj-ea"/>
              </a:rPr>
              <a:t>による推定</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年トレンドの算出</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graphicFrame>
        <p:nvGraphicFramePr>
          <p:cNvPr id="14" name="表 13">
            <a:extLst>
              <a:ext uri="{FF2B5EF4-FFF2-40B4-BE49-F238E27FC236}">
                <a16:creationId xmlns:a16="http://schemas.microsoft.com/office/drawing/2014/main" id="{6B17CCE7-5F95-4710-86C0-95149AEBBBF2}"/>
              </a:ext>
            </a:extLst>
          </p:cNvPr>
          <p:cNvGraphicFramePr>
            <a:graphicFrameLocks noGrp="1"/>
          </p:cNvGraphicFramePr>
          <p:nvPr>
            <p:extLst>
              <p:ext uri="{D42A27DB-BD31-4B8C-83A1-F6EECF244321}">
                <p14:modId xmlns:p14="http://schemas.microsoft.com/office/powerpoint/2010/main" val="4062927861"/>
              </p:ext>
            </p:extLst>
          </p:nvPr>
        </p:nvGraphicFramePr>
        <p:xfrm>
          <a:off x="5483983" y="3291505"/>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3" name="表 12">
            <a:extLst>
              <a:ext uri="{FF2B5EF4-FFF2-40B4-BE49-F238E27FC236}">
                <a16:creationId xmlns:a16="http://schemas.microsoft.com/office/drawing/2014/main" id="{75CA730D-98A8-4AD2-ACA3-56B5A68F24E5}"/>
              </a:ext>
            </a:extLst>
          </p:cNvPr>
          <p:cNvGraphicFramePr>
            <a:graphicFrameLocks noGrp="1"/>
          </p:cNvGraphicFramePr>
          <p:nvPr>
            <p:extLst>
              <p:ext uri="{D42A27DB-BD31-4B8C-83A1-F6EECF244321}">
                <p14:modId xmlns:p14="http://schemas.microsoft.com/office/powerpoint/2010/main" val="1283350624"/>
              </p:ext>
            </p:extLst>
          </p:nvPr>
        </p:nvGraphicFramePr>
        <p:xfrm>
          <a:off x="5687394" y="3455394"/>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5" name="表 14">
            <a:extLst>
              <a:ext uri="{FF2B5EF4-FFF2-40B4-BE49-F238E27FC236}">
                <a16:creationId xmlns:a16="http://schemas.microsoft.com/office/drawing/2014/main" id="{910FD5BD-6EB1-49C6-B951-6178CB4AA48D}"/>
              </a:ext>
            </a:extLst>
          </p:cNvPr>
          <p:cNvGraphicFramePr>
            <a:graphicFrameLocks noGrp="1"/>
          </p:cNvGraphicFramePr>
          <p:nvPr>
            <p:extLst>
              <p:ext uri="{D42A27DB-BD31-4B8C-83A1-F6EECF244321}">
                <p14:modId xmlns:p14="http://schemas.microsoft.com/office/powerpoint/2010/main" val="2392171973"/>
              </p:ext>
            </p:extLst>
          </p:nvPr>
        </p:nvGraphicFramePr>
        <p:xfrm>
          <a:off x="5949500" y="3619283"/>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4</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4</a:t>
                      </a:r>
                      <a:endParaRPr kumimoji="1" lang="ja-JP" altLang="en-US" dirty="0"/>
                    </a:p>
                  </a:txBody>
                  <a:tcPr anchor="ctr"/>
                </a:tc>
                <a:tc>
                  <a:txBody>
                    <a:bodyPr/>
                    <a:lstStyle/>
                    <a:p>
                      <a:pPr algn="ctr"/>
                      <a:r>
                        <a:rPr kumimoji="1" lang="en-US" altLang="ja-JP" dirty="0"/>
                        <a:t>46</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190</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10</a:t>
                      </a:r>
                      <a:endParaRPr kumimoji="1" lang="ja-JP" altLang="en-US" dirty="0"/>
                    </a:p>
                  </a:txBody>
                  <a:tcPr anchor="ctr"/>
                </a:tc>
                <a:tc>
                  <a:txBody>
                    <a:bodyPr/>
                    <a:lstStyle/>
                    <a:p>
                      <a:pPr algn="ctr"/>
                      <a:r>
                        <a:rPr kumimoji="1" lang="en-US" altLang="ja-JP" dirty="0"/>
                        <a:t>8</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16" name="テキスト ボックス 15">
            <a:extLst>
              <a:ext uri="{FF2B5EF4-FFF2-40B4-BE49-F238E27FC236}">
                <a16:creationId xmlns:a16="http://schemas.microsoft.com/office/drawing/2014/main" id="{AE9DA6F7-DCBC-4B15-833A-9CFD6A6962CB}"/>
              </a:ext>
            </a:extLst>
          </p:cNvPr>
          <p:cNvSpPr txBox="1"/>
          <p:nvPr/>
        </p:nvSpPr>
        <p:spPr>
          <a:xfrm>
            <a:off x="10027346" y="5577439"/>
            <a:ext cx="739312" cy="523220"/>
          </a:xfrm>
          <a:prstGeom prst="rect">
            <a:avLst/>
          </a:prstGeom>
          <a:noFill/>
        </p:spPr>
        <p:txBody>
          <a:bodyPr wrap="square" rtlCol="0">
            <a:spAutoFit/>
          </a:bodyPr>
          <a:lstStyle/>
          <a:p>
            <a:pPr algn="ctr">
              <a:spcAft>
                <a:spcPts val="1200"/>
              </a:spcAft>
            </a:pPr>
            <a:r>
              <a:rPr lang="en-US" altLang="ja-JP" sz="2800" dirty="0">
                <a:latin typeface="+mj-ea"/>
                <a:ea typeface="+mj-ea"/>
              </a:rPr>
              <a:t>…</a:t>
            </a:r>
          </a:p>
        </p:txBody>
      </p:sp>
      <p:sp>
        <p:nvSpPr>
          <p:cNvPr id="18" name="正方形/長方形 17">
            <a:extLst>
              <a:ext uri="{FF2B5EF4-FFF2-40B4-BE49-F238E27FC236}">
                <a16:creationId xmlns:a16="http://schemas.microsoft.com/office/drawing/2014/main" id="{1E959B3D-C543-44A6-867B-F8BEF19C2E2A}"/>
              </a:ext>
            </a:extLst>
          </p:cNvPr>
          <p:cNvSpPr/>
          <p:nvPr/>
        </p:nvSpPr>
        <p:spPr>
          <a:xfrm>
            <a:off x="1469571" y="3646714"/>
            <a:ext cx="203562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B77B57F-7E62-44E1-B767-BF45C31D82CF}"/>
              </a:ext>
            </a:extLst>
          </p:cNvPr>
          <p:cNvSpPr/>
          <p:nvPr/>
        </p:nvSpPr>
        <p:spPr>
          <a:xfrm>
            <a:off x="6960897" y="4111845"/>
            <a:ext cx="2033190"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1644B4F-6075-48C0-A4CC-3A7BFDDC607E}"/>
              </a:ext>
            </a:extLst>
          </p:cNvPr>
          <p:cNvSpPr txBox="1"/>
          <p:nvPr/>
        </p:nvSpPr>
        <p:spPr>
          <a:xfrm>
            <a:off x="373303" y="5766595"/>
            <a:ext cx="9607541"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説明変数も変わる</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パラメータ推定＋説明変数の不確実性を評価</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8545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844BFD17-D652-4C25-94E8-FEBE1EEB2BB1}"/>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6" name="正方形/長方形 5">
            <a:extLst>
              <a:ext uri="{FF2B5EF4-FFF2-40B4-BE49-F238E27FC236}">
                <a16:creationId xmlns:a16="http://schemas.microsoft.com/office/drawing/2014/main" id="{6A0CFBFC-8D70-4F4C-BE26-A90D78935F88}"/>
              </a:ext>
            </a:extLst>
          </p:cNvPr>
          <p:cNvSpPr/>
          <p:nvPr/>
        </p:nvSpPr>
        <p:spPr>
          <a:xfrm>
            <a:off x="97970" y="137715"/>
            <a:ext cx="11941628" cy="224676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boot.cpue</a:t>
            </a:r>
            <a:r>
              <a:rPr lang="en-US" altLang="ja-JP" sz="2000" dirty="0">
                <a:latin typeface="Consolas" panose="020B0609020204030204" pitchFamily="49" charset="0"/>
              </a:rPr>
              <a:t>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boot.dat &lt;- </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1:nrow(</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err="1">
                <a:latin typeface="Consolas" panose="020B0609020204030204" pitchFamily="49" charset="0"/>
              </a:rPr>
              <a:t>nrow</a:t>
            </a:r>
            <a:r>
              <a:rPr lang="en-US" altLang="ja-JP" sz="2000" dirty="0">
                <a:latin typeface="Consolas" panose="020B0609020204030204" pitchFamily="49" charset="0"/>
              </a:rPr>
              <a:t>(</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データのリサンプリング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boot.res &lt;- </a:t>
            </a:r>
            <a:r>
              <a:rPr lang="en-US" altLang="ja-JP" sz="2000" dirty="0">
                <a:solidFill>
                  <a:srgbClr val="0000FF"/>
                </a:solidFill>
                <a:latin typeface="Consolas" panose="020B0609020204030204" pitchFamily="49" charset="0"/>
              </a:rPr>
              <a:t>update(</a:t>
            </a:r>
            <a:r>
              <a:rPr lang="en-US" altLang="ja-JP" sz="2000" dirty="0">
                <a:latin typeface="Consolas" panose="020B0609020204030204" pitchFamily="49" charset="0"/>
              </a:rPr>
              <a:t>interact3, data=boot.dat</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#GLM</a:t>
            </a:r>
            <a:r>
              <a:rPr lang="ja-JP" altLang="en-US" sz="2000" dirty="0">
                <a:solidFill>
                  <a:srgbClr val="0000FF"/>
                </a:solidFill>
                <a:latin typeface="Consolas" panose="020B0609020204030204" pitchFamily="49" charset="0"/>
              </a:rPr>
              <a:t>の更新</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 #CPUE</a:t>
            </a:r>
            <a:r>
              <a:rPr lang="ja-JP" altLang="en-US" sz="2000" dirty="0">
                <a:latin typeface="Consolas" panose="020B0609020204030204" pitchFamily="49" charset="0"/>
              </a:rPr>
              <a:t>の予測</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 #</a:t>
            </a:r>
            <a:r>
              <a:rPr lang="ja-JP" altLang="en-US" sz="2000" dirty="0">
                <a:latin typeface="Consolas" panose="020B0609020204030204" pitchFamily="49" charset="0"/>
              </a:rPr>
              <a:t>標準化</a:t>
            </a:r>
            <a:r>
              <a:rPr lang="en-US" altLang="ja-JP" sz="2000" dirty="0">
                <a:latin typeface="Consolas" panose="020B0609020204030204" pitchFamily="49" charset="0"/>
              </a:rPr>
              <a:t>CPUE</a:t>
            </a:r>
            <a:r>
              <a:rPr lang="ja-JP" altLang="en-US" sz="2000" dirty="0">
                <a:latin typeface="Consolas" panose="020B0609020204030204" pitchFamily="49" charset="0"/>
              </a:rPr>
              <a:t>の導出</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pic>
        <p:nvPicPr>
          <p:cNvPr id="7" name="図 6">
            <a:extLst>
              <a:ext uri="{FF2B5EF4-FFF2-40B4-BE49-F238E27FC236}">
                <a16:creationId xmlns:a16="http://schemas.microsoft.com/office/drawing/2014/main" id="{05C7E20B-D20C-47CF-BC0E-5FF857CD2EAB}"/>
              </a:ext>
            </a:extLst>
          </p:cNvPr>
          <p:cNvPicPr>
            <a:picLocks noChangeAspect="1"/>
          </p:cNvPicPr>
          <p:nvPr/>
        </p:nvPicPr>
        <p:blipFill>
          <a:blip r:embed="rId2"/>
          <a:stretch>
            <a:fillRect/>
          </a:stretch>
        </p:blipFill>
        <p:spPr>
          <a:xfrm>
            <a:off x="4865915" y="2384484"/>
            <a:ext cx="6984000" cy="4500001"/>
          </a:xfrm>
          <a:prstGeom prst="rect">
            <a:avLst/>
          </a:prstGeom>
        </p:spPr>
      </p:pic>
      <p:sp>
        <p:nvSpPr>
          <p:cNvPr id="9" name="テキスト ボックス 8">
            <a:extLst>
              <a:ext uri="{FF2B5EF4-FFF2-40B4-BE49-F238E27FC236}">
                <a16:creationId xmlns:a16="http://schemas.microsoft.com/office/drawing/2014/main" id="{BD0C3F0F-AFC6-4B37-A023-554AC8CB38DD}"/>
              </a:ext>
            </a:extLst>
          </p:cNvPr>
          <p:cNvSpPr txBox="1"/>
          <p:nvPr/>
        </p:nvSpPr>
        <p:spPr>
          <a:xfrm>
            <a:off x="174169" y="3960011"/>
            <a:ext cx="4612354" cy="523220"/>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信頼区間が広くなりやすい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180265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endParaRPr lang="ja-JP"/>
                        </a:p>
                      </a:txBody>
                      <a:tcPr anchor="ctr">
                        <a:blipFill>
                          <a:blip r:embed="rId7"/>
                          <a:stretch>
                            <a:fillRect l="-595" t="-2564" r="-401190" b="-410256"/>
                          </a:stretch>
                        </a:blipFill>
                      </a:tcPr>
                    </a:tc>
                    <a:tc>
                      <a:txBody>
                        <a:bodyPr/>
                        <a:lstStyle/>
                        <a:p>
                          <a:endParaRPr lang="ja-JP"/>
                        </a:p>
                      </a:txBody>
                      <a:tcPr anchor="ctr">
                        <a:blipFill>
                          <a:blip r:embed="rId7"/>
                          <a:stretch>
                            <a:fillRect l="-101198" t="-2564" r="-303593" b="-410256"/>
                          </a:stretch>
                        </a:blipFill>
                      </a:tcPr>
                    </a:tc>
                    <a:tc>
                      <a:txBody>
                        <a:bodyPr/>
                        <a:lstStyle/>
                        <a:p>
                          <a:endParaRPr lang="ja-JP"/>
                        </a:p>
                      </a:txBody>
                      <a:tcPr anchor="ctr">
                        <a:blipFill>
                          <a:blip r:embed="rId7"/>
                          <a:stretch>
                            <a:fillRect l="-200000" t="-2564" r="-201786" b="-410256"/>
                          </a:stretch>
                        </a:blipFill>
                      </a:tcP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endParaRPr lang="ja-JP"/>
                        </a:p>
                      </a:txBody>
                      <a:tcPr anchor="ctr">
                        <a:blipFill>
                          <a:blip r:embed="rId8"/>
                          <a:stretch>
                            <a:fillRect l="-595" t="-2564" r="-202381" b="-410256"/>
                          </a:stretch>
                        </a:blipFill>
                      </a:tcPr>
                    </a:tc>
                    <a:tc>
                      <a:txBody>
                        <a:bodyPr/>
                        <a:lstStyle/>
                        <a:p>
                          <a:endParaRPr lang="ja-JP"/>
                        </a:p>
                      </a:txBody>
                      <a:tcPr anchor="ctr">
                        <a:blipFill>
                          <a:blip r:embed="rId8"/>
                          <a:stretch>
                            <a:fillRect l="-101198" t="-2564" r="-103593" b="-410256"/>
                          </a:stretch>
                        </a:blipFill>
                      </a:tcPr>
                    </a:tc>
                    <a:tc>
                      <a:txBody>
                        <a:bodyPr/>
                        <a:lstStyle/>
                        <a:p>
                          <a:endParaRPr lang="ja-JP"/>
                        </a:p>
                      </a:txBody>
                      <a:tcPr anchor="ctr">
                        <a:blipFill>
                          <a:blip r:embed="rId8"/>
                          <a:stretch>
                            <a:fillRect l="-200000" t="-2564" r="-2976"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信頼区間の推定：残差のリサンプリング</a:t>
            </a: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𝜺</m:t>
                                </m:r>
                              </m:oMath>
                            </m:oMathPara>
                          </a14:m>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endParaRPr lang="ja-JP"/>
                        </a:p>
                      </a:txBody>
                      <a:tcPr anchor="ctr">
                        <a:blipFill>
                          <a:blip r:embed="rId5"/>
                          <a:stretch>
                            <a:fillRect l="-200000" t="-1282" r="-202381" b="-411538"/>
                          </a:stretch>
                        </a:blipFill>
                      </a:tcPr>
                    </a:tc>
                    <a:tc>
                      <a:txBody>
                        <a:bodyPr/>
                        <a:lstStyle/>
                        <a:p>
                          <a:endParaRPr lang="ja-JP"/>
                        </a:p>
                      </a:txBody>
                      <a:tcPr anchor="ctr">
                        <a:blipFill>
                          <a:blip r:embed="rId5"/>
                          <a:stretch>
                            <a:fillRect l="-301796" t="-1282" r="-103593" b="-411538"/>
                          </a:stretch>
                        </a:blipFill>
                      </a:tcPr>
                    </a:tc>
                    <a:tc>
                      <a:txBody>
                        <a:bodyPr/>
                        <a:lstStyle/>
                        <a:p>
                          <a:endParaRPr lang="ja-JP"/>
                        </a:p>
                      </a:txBody>
                      <a:tcPr anchor="ctr">
                        <a:blipFill>
                          <a:blip r:embed="rId5"/>
                          <a:stretch>
                            <a:fillRect l="-399405" t="-1282" r="-2976" b="-411538"/>
                          </a:stretch>
                        </a:blipFill>
                      </a:tcP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4" name="テキスト ボックス 3">
            <a:extLst>
              <a:ext uri="{FF2B5EF4-FFF2-40B4-BE49-F238E27FC236}">
                <a16:creationId xmlns:a16="http://schemas.microsoft.com/office/drawing/2014/main" id="{345A729C-24BC-49AC-BAF7-A6984A3667D8}"/>
              </a:ext>
            </a:extLst>
          </p:cNvPr>
          <p:cNvSpPr txBox="1"/>
          <p:nvPr/>
        </p:nvSpPr>
        <p:spPr>
          <a:xfrm>
            <a:off x="254911" y="2682365"/>
            <a:ext cx="3262432" cy="461665"/>
          </a:xfrm>
          <a:prstGeom prst="rect">
            <a:avLst/>
          </a:prstGeom>
          <a:solidFill>
            <a:srgbClr val="CCECFF"/>
          </a:solidFill>
        </p:spPr>
        <p:txBody>
          <a:bodyPr wrap="none" rtlCol="0">
            <a:spAutoFit/>
          </a:bodyPr>
          <a:lstStyle/>
          <a:p>
            <a:r>
              <a:rPr lang="ja-JP" altLang="en-US" sz="2400" dirty="0">
                <a:latin typeface="+mj-ea"/>
                <a:ea typeface="+mj-ea"/>
              </a:rPr>
              <a:t>元データ</a:t>
            </a:r>
            <a:r>
              <a:rPr lang="en-US" altLang="ja-JP" sz="2400" dirty="0">
                <a:latin typeface="+mj-ea"/>
                <a:ea typeface="+mj-ea"/>
              </a:rPr>
              <a:t>+</a:t>
            </a:r>
            <a:r>
              <a:rPr lang="ja-JP" altLang="en-US" sz="2400" dirty="0">
                <a:latin typeface="+mj-ea"/>
                <a:ea typeface="+mj-ea"/>
              </a:rPr>
              <a:t>予測値</a:t>
            </a:r>
            <a:r>
              <a:rPr lang="en-US" altLang="ja-JP" sz="2400" dirty="0">
                <a:latin typeface="+mj-ea"/>
                <a:ea typeface="+mj-ea"/>
              </a:rPr>
              <a:t>+</a:t>
            </a:r>
            <a:r>
              <a:rPr lang="ja-JP" altLang="en-US" sz="2400" dirty="0">
                <a:latin typeface="+mj-ea"/>
                <a:ea typeface="+mj-ea"/>
              </a:rPr>
              <a:t>残差</a:t>
            </a:r>
            <a:endParaRPr kumimoji="1" lang="ja-JP" altLang="en-US" sz="2400" dirty="0">
              <a:latin typeface="+mj-ea"/>
              <a:ea typeface="+mj-ea"/>
            </a:endParaRPr>
          </a:p>
        </p:txBody>
      </p:sp>
      <p:sp>
        <p:nvSpPr>
          <p:cNvPr id="6" name="正方形/長方形 5">
            <a:extLst>
              <a:ext uri="{FF2B5EF4-FFF2-40B4-BE49-F238E27FC236}">
                <a16:creationId xmlns:a16="http://schemas.microsoft.com/office/drawing/2014/main" id="{23A07FB6-C0BE-475A-A3D7-1DBF354CF326}"/>
              </a:ext>
            </a:extLst>
          </p:cNvPr>
          <p:cNvSpPr/>
          <p:nvPr/>
        </p:nvSpPr>
        <p:spPr>
          <a:xfrm>
            <a:off x="4321623" y="3642390"/>
            <a:ext cx="1036714"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9142A453-3AFA-4213-98F7-C7EF80BD0A3D}"/>
              </a:ext>
            </a:extLst>
          </p:cNvPr>
          <p:cNvSpPr/>
          <p:nvPr/>
        </p:nvSpPr>
        <p:spPr>
          <a:xfrm>
            <a:off x="5372992" y="4343389"/>
            <a:ext cx="1419694"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E2AE230-0494-469D-ABE1-88EE667093E0}"/>
              </a:ext>
            </a:extLst>
          </p:cNvPr>
          <p:cNvSpPr txBox="1"/>
          <p:nvPr/>
        </p:nvSpPr>
        <p:spPr>
          <a:xfrm>
            <a:off x="6797234" y="2670681"/>
            <a:ext cx="2646878" cy="461665"/>
          </a:xfrm>
          <a:prstGeom prst="rect">
            <a:avLst/>
          </a:prstGeom>
          <a:solidFill>
            <a:srgbClr val="FFFFCC"/>
          </a:solidFill>
        </p:spPr>
        <p:txBody>
          <a:bodyPr wrap="squar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正方形/長方形 9">
            <a:extLst>
              <a:ext uri="{FF2B5EF4-FFF2-40B4-BE49-F238E27FC236}">
                <a16:creationId xmlns:a16="http://schemas.microsoft.com/office/drawing/2014/main" id="{A4A39FF7-9876-43DC-94DD-4EAC52135008}"/>
              </a:ext>
            </a:extLst>
          </p:cNvPr>
          <p:cNvSpPr/>
          <p:nvPr/>
        </p:nvSpPr>
        <p:spPr>
          <a:xfrm>
            <a:off x="254907" y="3642390"/>
            <a:ext cx="203999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endParaRPr lang="ja-JP"/>
                        </a:p>
                      </a:txBody>
                      <a:tcPr anchor="ctr">
                        <a:blipFill>
                          <a:blip r:embed="rId6"/>
                          <a:stretch>
                            <a:fillRect l="-595" t="-2564" r="-2381"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14" name="テキスト ボックス 13">
            <a:extLst>
              <a:ext uri="{FF2B5EF4-FFF2-40B4-BE49-F238E27FC236}">
                <a16:creationId xmlns:a16="http://schemas.microsoft.com/office/drawing/2014/main" id="{07E9F1FA-60B1-4173-B500-238C2F53658D}"/>
              </a:ext>
            </a:extLst>
          </p:cNvPr>
          <p:cNvSpPr txBox="1"/>
          <p:nvPr/>
        </p:nvSpPr>
        <p:spPr>
          <a:xfrm>
            <a:off x="5058458" y="3611935"/>
            <a:ext cx="2075083" cy="707886"/>
          </a:xfrm>
          <a:prstGeom prst="rect">
            <a:avLst/>
          </a:prstGeom>
          <a:noFill/>
        </p:spPr>
        <p:txBody>
          <a:bodyPr wrap="square" rtlCol="0">
            <a:spAutoFit/>
          </a:bodyPr>
          <a:lstStyle/>
          <a:p>
            <a:pPr algn="ctr"/>
            <a:r>
              <a:rPr lang="ja-JP" altLang="en-US" sz="2000" dirty="0">
                <a:solidFill>
                  <a:srgbClr val="FF0000"/>
                </a:solidFill>
                <a:latin typeface="+mj-ea"/>
                <a:ea typeface="+mj-ea"/>
              </a:rPr>
              <a:t>残差のみ</a:t>
            </a:r>
            <a:endParaRPr lang="en-US" altLang="ja-JP" sz="2000" dirty="0">
              <a:solidFill>
                <a:srgbClr val="FF0000"/>
              </a:solidFill>
              <a:latin typeface="+mj-ea"/>
              <a:ea typeface="+mj-ea"/>
            </a:endParaRPr>
          </a:p>
          <a:p>
            <a:pPr algn="ctr"/>
            <a:r>
              <a:rPr lang="en-US" altLang="ja-JP" sz="2000" dirty="0">
                <a:latin typeface="+mj-ea"/>
                <a:ea typeface="+mj-ea"/>
              </a:rPr>
              <a:t>resampling</a:t>
            </a:r>
          </a:p>
        </p:txBody>
      </p:sp>
      <p:sp>
        <p:nvSpPr>
          <p:cNvPr id="18" name="テキスト ボックス 17">
            <a:extLst>
              <a:ext uri="{FF2B5EF4-FFF2-40B4-BE49-F238E27FC236}">
                <a16:creationId xmlns:a16="http://schemas.microsoft.com/office/drawing/2014/main" id="{46DDA1ED-DBF8-47F4-8FA7-2814372A021E}"/>
              </a:ext>
            </a:extLst>
          </p:cNvPr>
          <p:cNvSpPr txBox="1"/>
          <p:nvPr/>
        </p:nvSpPr>
        <p:spPr>
          <a:xfrm>
            <a:off x="6827312" y="5511127"/>
            <a:ext cx="3677401"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000" dirty="0">
                <a:latin typeface="+mj-ea"/>
                <a:ea typeface="+mj-ea"/>
              </a:rPr>
              <a:t>予測値に残差を足す</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説明変数を使って</a:t>
            </a:r>
            <a:r>
              <a:rPr lang="en-US" altLang="ja-JP" sz="2000" dirty="0">
                <a:latin typeface="+mj-ea"/>
                <a:ea typeface="+mj-ea"/>
              </a:rPr>
              <a:t>GLM</a:t>
            </a: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sp>
        <p:nvSpPr>
          <p:cNvPr id="19" name="正方形/長方形 18">
            <a:extLst>
              <a:ext uri="{FF2B5EF4-FFF2-40B4-BE49-F238E27FC236}">
                <a16:creationId xmlns:a16="http://schemas.microsoft.com/office/drawing/2014/main" id="{B261F5DD-E210-4ECB-A1A7-3BA29B152E5F}"/>
              </a:ext>
            </a:extLst>
          </p:cNvPr>
          <p:cNvSpPr/>
          <p:nvPr/>
        </p:nvSpPr>
        <p:spPr>
          <a:xfrm>
            <a:off x="9869398" y="3604187"/>
            <a:ext cx="2025517"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33C0EEF1-0017-4C47-9B89-E6437AE44258}"/>
              </a:ext>
            </a:extLst>
          </p:cNvPr>
          <p:cNvSpPr txBox="1"/>
          <p:nvPr/>
        </p:nvSpPr>
        <p:spPr>
          <a:xfrm>
            <a:off x="373303" y="5766595"/>
            <a:ext cx="7355554"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説明変数は変わらない</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パラメータ推定の不確実性を評価</a:t>
            </a:r>
            <a:endParaRPr lang="en-US" altLang="ja-JP" sz="2800" dirty="0">
              <a:solidFill>
                <a:srgbClr val="FF0000"/>
              </a:solidFill>
              <a:latin typeface="+mj-ea"/>
              <a:ea typeface="+mj-ea"/>
            </a:endParaRPr>
          </a:p>
        </p:txBody>
      </p:sp>
      <p:sp>
        <p:nvSpPr>
          <p:cNvPr id="21" name="テキスト ボックス 20">
            <a:extLst>
              <a:ext uri="{FF2B5EF4-FFF2-40B4-BE49-F238E27FC236}">
                <a16:creationId xmlns:a16="http://schemas.microsoft.com/office/drawing/2014/main" id="{FBF4105E-044F-4EC4-A814-CAEA11F47260}"/>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残差をリサンプリングし、予測値から観測値を生成し、モデルを当てはめ標準化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spTree>
    <p:extLst>
      <p:ext uri="{BB962C8B-B14F-4D97-AF65-F5344CB8AC3E}">
        <p14:creationId xmlns:p14="http://schemas.microsoft.com/office/powerpoint/2010/main" val="26107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9" grpId="0" animBg="1"/>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BBDC7DA-DBCC-4A03-9FF6-FF26617A5A80}"/>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正方形/長方形 4">
            <a:extLst>
              <a:ext uri="{FF2B5EF4-FFF2-40B4-BE49-F238E27FC236}">
                <a16:creationId xmlns:a16="http://schemas.microsoft.com/office/drawing/2014/main" id="{EC0C7C21-9454-4D43-B346-EB65800CC279}"/>
              </a:ext>
            </a:extLst>
          </p:cNvPr>
          <p:cNvSpPr/>
          <p:nvPr/>
        </p:nvSpPr>
        <p:spPr>
          <a:xfrm>
            <a:off x="174169" y="107915"/>
            <a:ext cx="11821885"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boot.cpue2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a:t>
            </a:r>
            <a:r>
              <a:rPr lang="en-US" altLang="ja-JP" sz="2000" dirty="0" err="1">
                <a:latin typeface="Consolas" panose="020B0609020204030204" pitchFamily="49" charset="0"/>
              </a:rPr>
              <a:t>boot.resid</a:t>
            </a:r>
            <a:r>
              <a:rPr lang="en-US" altLang="ja-JP" sz="2000" dirty="0">
                <a:latin typeface="Consolas" panose="020B0609020204030204" pitchFamily="49" charset="0"/>
              </a:rPr>
              <a:t> &lt;- </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interact3$resid,nrow(</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残差のリサンプリング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boot.dat &lt;- </a:t>
            </a:r>
            <a:r>
              <a:rPr lang="en-US" altLang="ja-JP" sz="2000" dirty="0" err="1">
                <a:latin typeface="Consolas" panose="020B0609020204030204" pitchFamily="49" charset="0"/>
              </a:rPr>
              <a:t>dat</a:t>
            </a:r>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boot.dat$CPUE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(interact3$fitted.values + </a:t>
            </a:r>
            <a:r>
              <a:rPr lang="en-US" altLang="ja-JP" sz="2000" dirty="0" err="1">
                <a:latin typeface="Consolas" panose="020B0609020204030204" pitchFamily="49" charset="0"/>
              </a:rPr>
              <a:t>boot.resid</a:t>
            </a:r>
            <a:r>
              <a:rPr lang="en-US" altLang="ja-JP" sz="2000" dirty="0">
                <a:latin typeface="Consolas" panose="020B0609020204030204" pitchFamily="49" charset="0"/>
              </a:rPr>
              <a:t>) #</a:t>
            </a:r>
            <a:r>
              <a:rPr lang="ja-JP" altLang="en-US" sz="2000" dirty="0">
                <a:latin typeface="Consolas" panose="020B0609020204030204" pitchFamily="49" charset="0"/>
              </a:rPr>
              <a:t>予測値に残差を足す</a:t>
            </a:r>
          </a:p>
          <a:p>
            <a:r>
              <a:rPr lang="ja-JP" altLang="en-US" sz="2000" dirty="0">
                <a:latin typeface="Consolas" panose="020B0609020204030204" pitchFamily="49" charset="0"/>
              </a:rPr>
              <a:t>  </a:t>
            </a:r>
            <a:r>
              <a:rPr lang="en-US" altLang="ja-JP" sz="2000" dirty="0">
                <a:latin typeface="Consolas" panose="020B0609020204030204" pitchFamily="49" charset="0"/>
              </a:rPr>
              <a:t>boot.res &lt;- update(interact3, data=boot.dat) #</a:t>
            </a:r>
            <a:r>
              <a:rPr lang="ja-JP" altLang="en-US" sz="2000" dirty="0">
                <a:latin typeface="Consolas" panose="020B0609020204030204" pitchFamily="49" charset="0"/>
              </a:rPr>
              <a:t>後は同じ</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pic>
        <p:nvPicPr>
          <p:cNvPr id="2" name="図 1">
            <a:extLst>
              <a:ext uri="{FF2B5EF4-FFF2-40B4-BE49-F238E27FC236}">
                <a16:creationId xmlns:a16="http://schemas.microsoft.com/office/drawing/2014/main" id="{3F7AB5DB-270E-4F84-A74A-9B3AB166B25A}"/>
              </a:ext>
            </a:extLst>
          </p:cNvPr>
          <p:cNvPicPr>
            <a:picLocks noChangeAspect="1"/>
          </p:cNvPicPr>
          <p:nvPr/>
        </p:nvPicPr>
        <p:blipFill>
          <a:blip r:embed="rId2"/>
          <a:stretch>
            <a:fillRect/>
          </a:stretch>
        </p:blipFill>
        <p:spPr>
          <a:xfrm>
            <a:off x="4871170" y="2358000"/>
            <a:ext cx="6984000" cy="4500000"/>
          </a:xfrm>
          <a:prstGeom prst="rect">
            <a:avLst/>
          </a:prstGeom>
        </p:spPr>
      </p:pic>
      <p:sp>
        <p:nvSpPr>
          <p:cNvPr id="6" name="テキスト ボックス 5">
            <a:extLst>
              <a:ext uri="{FF2B5EF4-FFF2-40B4-BE49-F238E27FC236}">
                <a16:creationId xmlns:a16="http://schemas.microsoft.com/office/drawing/2014/main" id="{FC07D217-36A9-43CF-BC88-E990607E4129}"/>
              </a:ext>
            </a:extLst>
          </p:cNvPr>
          <p:cNvSpPr txBox="1"/>
          <p:nvPr/>
        </p:nvSpPr>
        <p:spPr>
          <a:xfrm>
            <a:off x="174169" y="3960011"/>
            <a:ext cx="4612354" cy="954107"/>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（対数）正規分布以外、特に離散変数の場合に難しい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7120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信頼区間の推定：事後分布の推定</a:t>
            </a:r>
          </a:p>
        </p:txBody>
      </p:sp>
      <p:sp>
        <p:nvSpPr>
          <p:cNvPr id="3" name="テキスト ボックス 2">
            <a:extLst>
              <a:ext uri="{FF2B5EF4-FFF2-40B4-BE49-F238E27FC236}">
                <a16:creationId xmlns:a16="http://schemas.microsoft.com/office/drawing/2014/main" id="{68429B26-880C-4E32-861B-5A08AFD67DEF}"/>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（ベイズ推定的に）</a:t>
            </a:r>
            <a:r>
              <a:rPr lang="en-US" altLang="ja-JP" sz="2800" dirty="0">
                <a:latin typeface="+mj-ea"/>
                <a:ea typeface="+mj-ea"/>
              </a:rPr>
              <a:t>MCMC</a:t>
            </a:r>
            <a:r>
              <a:rPr lang="ja-JP" altLang="en-US" sz="2800" dirty="0">
                <a:latin typeface="+mj-ea"/>
                <a:ea typeface="+mj-ea"/>
              </a:rPr>
              <a:t>を行い、パラメータの事後分布を得る（</a:t>
            </a:r>
            <a:r>
              <a:rPr lang="en-US" altLang="ja-JP" sz="2800" dirty="0" err="1">
                <a:latin typeface="+mj-ea"/>
                <a:ea typeface="+mj-ea"/>
              </a:rPr>
              <a:t>package”arm</a:t>
            </a:r>
            <a:r>
              <a:rPr lang="en-US" altLang="ja-JP" sz="2800" dirty="0">
                <a:latin typeface="+mj-ea"/>
                <a:ea typeface="+mj-ea"/>
              </a:rPr>
              <a:t>”</a:t>
            </a:r>
            <a:r>
              <a:rPr lang="ja-JP" altLang="en-US" sz="2800" dirty="0">
                <a:latin typeface="+mj-ea"/>
                <a:ea typeface="+mj-ea"/>
              </a:rPr>
              <a:t>の</a:t>
            </a:r>
            <a:r>
              <a:rPr lang="en-US" altLang="ja-JP" sz="2800" dirty="0">
                <a:latin typeface="+mj-ea"/>
                <a:ea typeface="+mj-ea"/>
              </a:rPr>
              <a:t>sim()</a:t>
            </a:r>
            <a:r>
              <a:rPr lang="ja-JP" altLang="en-US" sz="2800" dirty="0">
                <a:latin typeface="+mj-ea"/>
                <a:ea typeface="+mj-ea"/>
              </a:rPr>
              <a:t>を使う）</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5414E26-FE1D-42D8-A2E2-1D299894CFD8}"/>
                  </a:ext>
                </a:extLst>
              </p:cNvPr>
              <p:cNvSpPr txBox="1"/>
              <p:nvPr/>
            </p:nvSpPr>
            <p:spPr>
              <a:xfrm>
                <a:off x="1082231" y="2864179"/>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35414E26-FE1D-42D8-A2E2-1D299894CFD8}"/>
                  </a:ext>
                </a:extLst>
              </p:cNvPr>
              <p:cNvSpPr txBox="1">
                <a:spLocks noRot="1" noChangeAspect="1" noMove="1" noResize="1" noEditPoints="1" noAdjustHandles="1" noChangeArrowheads="1" noChangeShapeType="1" noTextEdit="1"/>
              </p:cNvSpPr>
              <p:nvPr/>
            </p:nvSpPr>
            <p:spPr>
              <a:xfrm>
                <a:off x="1082231" y="2864179"/>
                <a:ext cx="4688591" cy="430887"/>
              </a:xfrm>
              <a:prstGeom prst="rect">
                <a:avLst/>
              </a:prstGeom>
              <a:blipFill>
                <a:blip r:embed="rId3"/>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F02BC11-FAB8-4481-9C8E-3B39A0E48FCE}"/>
              </a:ext>
            </a:extLst>
          </p:cNvPr>
          <p:cNvPicPr>
            <a:picLocks noChangeAspect="1"/>
          </p:cNvPicPr>
          <p:nvPr/>
        </p:nvPicPr>
        <p:blipFill>
          <a:blip r:embed="rId4"/>
          <a:stretch>
            <a:fillRect/>
          </a:stretch>
        </p:blipFill>
        <p:spPr>
          <a:xfrm>
            <a:off x="0" y="3666419"/>
            <a:ext cx="7869556" cy="2758401"/>
          </a:xfrm>
          <a:prstGeom prst="rect">
            <a:avLst/>
          </a:prstGeom>
        </p:spPr>
      </p:pic>
      <p:cxnSp>
        <p:nvCxnSpPr>
          <p:cNvPr id="6" name="直線矢印コネクタ 5">
            <a:extLst>
              <a:ext uri="{FF2B5EF4-FFF2-40B4-BE49-F238E27FC236}">
                <a16:creationId xmlns:a16="http://schemas.microsoft.com/office/drawing/2014/main" id="{8E802C79-751F-4EC9-B0D3-23595B74640F}"/>
              </a:ext>
            </a:extLst>
          </p:cNvPr>
          <p:cNvCxnSpPr>
            <a:cxnSpLocks/>
          </p:cNvCxnSpPr>
          <p:nvPr/>
        </p:nvCxnSpPr>
        <p:spPr>
          <a:xfrm flipH="1">
            <a:off x="1654629" y="3429000"/>
            <a:ext cx="211055" cy="387758"/>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465DD5E-FC03-4ACC-8A5F-4C94A60E5212}"/>
              </a:ext>
            </a:extLst>
          </p:cNvPr>
          <p:cNvCxnSpPr>
            <a:cxnSpLocks/>
          </p:cNvCxnSpPr>
          <p:nvPr/>
        </p:nvCxnSpPr>
        <p:spPr>
          <a:xfrm>
            <a:off x="2649455" y="3363757"/>
            <a:ext cx="1073459" cy="6313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矢印コネクタ 9">
            <a:extLst>
              <a:ext uri="{FF2B5EF4-FFF2-40B4-BE49-F238E27FC236}">
                <a16:creationId xmlns:a16="http://schemas.microsoft.com/office/drawing/2014/main" id="{6A607335-F65E-4DCE-B7EE-E01383EDF7A9}"/>
              </a:ext>
            </a:extLst>
          </p:cNvPr>
          <p:cNvCxnSpPr>
            <a:cxnSpLocks/>
          </p:cNvCxnSpPr>
          <p:nvPr/>
        </p:nvCxnSpPr>
        <p:spPr>
          <a:xfrm>
            <a:off x="3882281" y="3331136"/>
            <a:ext cx="2365227" cy="6639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CB033FF-C973-4FD0-B5EF-75D6C95BCD37}"/>
                  </a:ext>
                </a:extLst>
              </p:cNvPr>
              <p:cNvSpPr txBox="1"/>
              <p:nvPr/>
            </p:nvSpPr>
            <p:spPr>
              <a:xfrm>
                <a:off x="7708818" y="3305201"/>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(1)</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(1)</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(1)</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BCB033FF-C973-4FD0-B5EF-75D6C95BCD37}"/>
                  </a:ext>
                </a:extLst>
              </p:cNvPr>
              <p:cNvSpPr txBox="1">
                <a:spLocks noRot="1" noChangeAspect="1" noMove="1" noResize="1" noEditPoints="1" noAdjustHandles="1" noChangeArrowheads="1" noChangeShapeType="1" noTextEdit="1"/>
              </p:cNvSpPr>
              <p:nvPr/>
            </p:nvSpPr>
            <p:spPr>
              <a:xfrm>
                <a:off x="7708818" y="3305201"/>
                <a:ext cx="4221925"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DF71238-51BB-4236-8635-3CF23D2057C4}"/>
                  </a:ext>
                </a:extLst>
              </p:cNvPr>
              <p:cNvSpPr txBox="1"/>
              <p:nvPr/>
            </p:nvSpPr>
            <p:spPr>
              <a:xfrm>
                <a:off x="7718889" y="3705798"/>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(2)</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2</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ADF71238-51BB-4236-8635-3CF23D2057C4}"/>
                  </a:ext>
                </a:extLst>
              </p:cNvPr>
              <p:cNvSpPr txBox="1">
                <a:spLocks noRot="1" noChangeAspect="1" noMove="1" noResize="1" noEditPoints="1" noAdjustHandles="1" noChangeArrowheads="1" noChangeShapeType="1" noTextEdit="1"/>
              </p:cNvSpPr>
              <p:nvPr/>
            </p:nvSpPr>
            <p:spPr>
              <a:xfrm>
                <a:off x="7718889" y="3705798"/>
                <a:ext cx="4221925"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B0B0F79-CF35-4A23-94C7-9E5456F0F327}"/>
                  </a:ext>
                </a:extLst>
              </p:cNvPr>
              <p:cNvSpPr txBox="1"/>
              <p:nvPr/>
            </p:nvSpPr>
            <p:spPr>
              <a:xfrm>
                <a:off x="7708817" y="4138219"/>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(3)</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3</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0B0B0F79-CF35-4A23-94C7-9E5456F0F327}"/>
                  </a:ext>
                </a:extLst>
              </p:cNvPr>
              <p:cNvSpPr txBox="1">
                <a:spLocks noRot="1" noChangeAspect="1" noMove="1" noResize="1" noEditPoints="1" noAdjustHandles="1" noChangeArrowheads="1" noChangeShapeType="1" noTextEdit="1"/>
              </p:cNvSpPr>
              <p:nvPr/>
            </p:nvSpPr>
            <p:spPr>
              <a:xfrm>
                <a:off x="7708817" y="4138219"/>
                <a:ext cx="4221925" cy="461665"/>
              </a:xfrm>
              <a:prstGeom prst="rect">
                <a:avLst/>
              </a:prstGeom>
              <a:blipFill>
                <a:blip r:embed="rId7"/>
                <a:stretch>
                  <a:fillRect/>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F6875948-D8CB-4D25-AB93-BE90D26B6AED}"/>
              </a:ext>
            </a:extLst>
          </p:cNvPr>
          <p:cNvSpPr txBox="1"/>
          <p:nvPr/>
        </p:nvSpPr>
        <p:spPr>
          <a:xfrm rot="5400000" flipH="1" flipV="1">
            <a:off x="7710109" y="4528498"/>
            <a:ext cx="780560" cy="461665"/>
          </a:xfrm>
          <a:prstGeom prst="rect">
            <a:avLst/>
          </a:prstGeom>
          <a:noFill/>
        </p:spPr>
        <p:txBody>
          <a:bodyPr wrap="square" rtlCol="0">
            <a:spAutoFit/>
          </a:bodyPr>
          <a:lstStyle/>
          <a:p>
            <a:pPr algn="ctr"/>
            <a:r>
              <a:rPr kumimoji="1" lang="en-US" altLang="ja-JP" sz="2400" dirty="0">
                <a:latin typeface="+mj-ea"/>
                <a:ea typeface="+mj-ea"/>
              </a:rPr>
              <a:t>…</a:t>
            </a:r>
            <a:endParaRPr kumimoji="1" lang="ja-JP" altLang="en-US" sz="2400" dirty="0">
              <a:latin typeface="+mj-ea"/>
              <a:ea typeface="+mj-ea"/>
            </a:endParaRPr>
          </a:p>
        </p:txBody>
      </p:sp>
      <p:sp>
        <p:nvSpPr>
          <p:cNvPr id="20" name="正方形/長方形 19">
            <a:extLst>
              <a:ext uri="{FF2B5EF4-FFF2-40B4-BE49-F238E27FC236}">
                <a16:creationId xmlns:a16="http://schemas.microsoft.com/office/drawing/2014/main" id="{02837ACC-8D4A-495C-84AC-FA6C3027B76B}"/>
              </a:ext>
            </a:extLst>
          </p:cNvPr>
          <p:cNvSpPr/>
          <p:nvPr/>
        </p:nvSpPr>
        <p:spPr>
          <a:xfrm>
            <a:off x="7636731" y="3234646"/>
            <a:ext cx="4402868"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9B16869-0A6B-4992-A8A8-7952380888A4}"/>
              </a:ext>
            </a:extLst>
          </p:cNvPr>
          <p:cNvSpPr txBox="1"/>
          <p:nvPr/>
        </p:nvSpPr>
        <p:spPr>
          <a:xfrm>
            <a:off x="7580245" y="2788245"/>
            <a:ext cx="4515841" cy="461665"/>
          </a:xfrm>
          <a:prstGeom prst="rect">
            <a:avLst/>
          </a:prstGeom>
          <a:noFill/>
        </p:spPr>
        <p:txBody>
          <a:bodyPr wrap="square" rtlCol="0">
            <a:spAutoFit/>
          </a:bodyPr>
          <a:lstStyle/>
          <a:p>
            <a:pPr>
              <a:spcAft>
                <a:spcPts val="1200"/>
              </a:spcAft>
            </a:pPr>
            <a:r>
              <a:rPr lang="ja-JP" altLang="en-US" sz="2400" dirty="0">
                <a:latin typeface="+mj-ea"/>
                <a:ea typeface="+mj-ea"/>
              </a:rPr>
              <a:t>事後分布から係数セット生成</a:t>
            </a:r>
            <a:endParaRPr lang="en-US" altLang="ja-JP" sz="2400" dirty="0">
              <a:latin typeface="+mj-ea"/>
              <a:ea typeface="+mj-ea"/>
            </a:endParaRPr>
          </a:p>
        </p:txBody>
      </p:sp>
      <p:sp>
        <p:nvSpPr>
          <p:cNvPr id="22" name="矢印: 右 21">
            <a:extLst>
              <a:ext uri="{FF2B5EF4-FFF2-40B4-BE49-F238E27FC236}">
                <a16:creationId xmlns:a16="http://schemas.microsoft.com/office/drawing/2014/main" id="{7FCE971F-B3EB-4146-890E-2A07831C2C40}"/>
              </a:ext>
            </a:extLst>
          </p:cNvPr>
          <p:cNvSpPr/>
          <p:nvPr/>
        </p:nvSpPr>
        <p:spPr>
          <a:xfrm rot="5400000">
            <a:off x="7972430" y="5247484"/>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8D70667-455B-4D85-BC61-B3742FA33836}"/>
              </a:ext>
            </a:extLst>
          </p:cNvPr>
          <p:cNvSpPr txBox="1"/>
          <p:nvPr/>
        </p:nvSpPr>
        <p:spPr>
          <a:xfrm>
            <a:off x="7647265" y="5700049"/>
            <a:ext cx="4515841" cy="461665"/>
          </a:xfrm>
          <a:prstGeom prst="rect">
            <a:avLst/>
          </a:prstGeom>
          <a:noFill/>
        </p:spPr>
        <p:txBody>
          <a:bodyPr wrap="square" rtlCol="0">
            <a:spAutoFit/>
          </a:bodyPr>
          <a:lstStyle/>
          <a:p>
            <a:pPr>
              <a:spcAft>
                <a:spcPts val="1200"/>
              </a:spcAft>
            </a:pPr>
            <a:r>
              <a:rPr lang="ja-JP" altLang="en-US" sz="2400" dirty="0">
                <a:latin typeface="+mj-ea"/>
                <a:ea typeface="+mj-ea"/>
              </a:rPr>
              <a:t>標準化</a:t>
            </a:r>
            <a:r>
              <a:rPr lang="en-US" altLang="ja-JP" sz="2400" dirty="0">
                <a:latin typeface="+mj-ea"/>
                <a:ea typeface="+mj-ea"/>
              </a:rPr>
              <a:t>CPUE</a:t>
            </a:r>
            <a:r>
              <a:rPr lang="ja-JP" altLang="en-US" sz="2400" dirty="0">
                <a:latin typeface="+mj-ea"/>
                <a:ea typeface="+mj-ea"/>
              </a:rPr>
              <a:t>を計算</a:t>
            </a:r>
            <a:endParaRPr lang="en-US" altLang="ja-JP" sz="2400" dirty="0">
              <a:latin typeface="+mj-ea"/>
              <a:ea typeface="+mj-ea"/>
            </a:endParaRPr>
          </a:p>
        </p:txBody>
      </p:sp>
    </p:spTree>
    <p:extLst>
      <p:ext uri="{BB962C8B-B14F-4D97-AF65-F5344CB8AC3E}">
        <p14:creationId xmlns:p14="http://schemas.microsoft.com/office/powerpoint/2010/main" val="12824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9" grpId="0"/>
      <p:bldP spid="20"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3951FEB-4B8C-47E5-B8D5-0F49E9586E41}"/>
              </a:ext>
            </a:extLst>
          </p:cNvPr>
          <p:cNvPicPr>
            <a:picLocks noChangeAspect="1"/>
          </p:cNvPicPr>
          <p:nvPr/>
        </p:nvPicPr>
        <p:blipFill>
          <a:blip r:embed="rId2"/>
          <a:stretch>
            <a:fillRect/>
          </a:stretch>
        </p:blipFill>
        <p:spPr>
          <a:xfrm>
            <a:off x="5257176" y="2358000"/>
            <a:ext cx="6984000" cy="4500000"/>
          </a:xfrm>
          <a:prstGeom prst="rect">
            <a:avLst/>
          </a:prstGeom>
        </p:spPr>
      </p:pic>
      <p:sp>
        <p:nvSpPr>
          <p:cNvPr id="3" name="正方形/長方形 2">
            <a:extLst>
              <a:ext uri="{FF2B5EF4-FFF2-40B4-BE49-F238E27FC236}">
                <a16:creationId xmlns:a16="http://schemas.microsoft.com/office/drawing/2014/main" id="{4BD4F044-922F-4314-859D-71D59D01C99F}"/>
              </a:ext>
            </a:extLst>
          </p:cNvPr>
          <p:cNvSpPr/>
          <p:nvPr/>
        </p:nvSpPr>
        <p:spPr>
          <a:xfrm>
            <a:off x="217714" y="76202"/>
            <a:ext cx="11756571" cy="378565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library(arm)</a:t>
            </a:r>
            <a:r>
              <a:rPr lang="ja-JP" altLang="en-US" sz="2000" dirty="0">
                <a:latin typeface="Consolas" panose="020B0609020204030204" pitchFamily="49" charset="0"/>
              </a:rPr>
              <a:t>　</a:t>
            </a:r>
            <a:r>
              <a:rPr lang="en-US" altLang="ja-JP" sz="2000" dirty="0">
                <a:latin typeface="Consolas" panose="020B0609020204030204" pitchFamily="49" charset="0"/>
              </a:rPr>
              <a:t>#</a:t>
            </a:r>
            <a:r>
              <a:rPr lang="en-US" altLang="ja-JP" sz="2000" dirty="0" err="1">
                <a:latin typeface="Consolas" panose="020B0609020204030204" pitchFamily="49" charset="0"/>
              </a:rPr>
              <a:t>package"arm</a:t>
            </a:r>
            <a:r>
              <a:rPr lang="en-US" altLang="ja-JP" sz="2000" dirty="0">
                <a:latin typeface="Consolas" panose="020B0609020204030204" pitchFamily="49" charset="0"/>
              </a:rPr>
              <a:t>"</a:t>
            </a:r>
            <a:r>
              <a:rPr lang="ja-JP" altLang="en-US" sz="2000" dirty="0">
                <a:latin typeface="Consolas" panose="020B0609020204030204" pitchFamily="49" charset="0"/>
              </a:rPr>
              <a:t>の読み込み</a:t>
            </a:r>
          </a:p>
          <a:p>
            <a:r>
              <a:rPr lang="en-US" altLang="ja-JP" sz="2000" dirty="0" err="1">
                <a:latin typeface="Consolas" panose="020B0609020204030204" pitchFamily="49" charset="0"/>
              </a:rPr>
              <a:t>par.post</a:t>
            </a:r>
            <a:r>
              <a:rPr lang="en-US" altLang="ja-JP" sz="2000" dirty="0">
                <a:latin typeface="Consolas" panose="020B0609020204030204" pitchFamily="49" charset="0"/>
              </a:rPr>
              <a:t> &lt;- </a:t>
            </a:r>
            <a:r>
              <a:rPr lang="en-US" altLang="ja-JP" sz="2000" dirty="0">
                <a:solidFill>
                  <a:srgbClr val="FF0000"/>
                </a:solidFill>
                <a:latin typeface="Consolas" panose="020B0609020204030204" pitchFamily="49" charset="0"/>
              </a:rPr>
              <a:t>sim(</a:t>
            </a:r>
            <a:r>
              <a:rPr lang="en-US" altLang="ja-JP" sz="2000" dirty="0">
                <a:latin typeface="Consolas" panose="020B0609020204030204" pitchFamily="49" charset="0"/>
              </a:rPr>
              <a:t>interact3, </a:t>
            </a:r>
            <a:r>
              <a:rPr lang="en-US" altLang="ja-JP" sz="2000" dirty="0" err="1">
                <a:latin typeface="Consolas" panose="020B0609020204030204" pitchFamily="49" charset="0"/>
              </a:rPr>
              <a:t>n.sims</a:t>
            </a:r>
            <a:r>
              <a:rPr lang="en-US" altLang="ja-JP" sz="2000" dirty="0">
                <a:latin typeface="Consolas" panose="020B0609020204030204" pitchFamily="49" charset="0"/>
              </a:rPr>
              <a:t> = 1000</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事後分布の計算</a:t>
            </a:r>
          </a:p>
          <a:p>
            <a:r>
              <a:rPr lang="en-US" altLang="ja-JP" sz="2000" dirty="0" err="1">
                <a:latin typeface="Consolas" panose="020B0609020204030204" pitchFamily="49" charset="0"/>
              </a:rPr>
              <a:t>boot.coef</a:t>
            </a:r>
            <a:r>
              <a:rPr lang="en-US" altLang="ja-JP" sz="2000" dirty="0">
                <a:latin typeface="Consolas" panose="020B0609020204030204" pitchFamily="49" charset="0"/>
              </a:rPr>
              <a:t> &lt;- </a:t>
            </a:r>
            <a:r>
              <a:rPr lang="en-US" altLang="ja-JP" sz="2000" dirty="0" err="1">
                <a:latin typeface="Consolas" panose="020B0609020204030204" pitchFamily="49" charset="0"/>
              </a:rPr>
              <a:t>coef</a:t>
            </a:r>
            <a:r>
              <a:rPr lang="en-US" altLang="ja-JP" sz="2000" dirty="0">
                <a:latin typeface="Consolas" panose="020B0609020204030204" pitchFamily="49" charset="0"/>
              </a:rPr>
              <a:t>(</a:t>
            </a:r>
            <a:r>
              <a:rPr lang="en-US" altLang="ja-JP" sz="2000" dirty="0" err="1">
                <a:latin typeface="Consolas" panose="020B0609020204030204" pitchFamily="49" charset="0"/>
              </a:rPr>
              <a:t>par.post</a:t>
            </a:r>
            <a:r>
              <a:rPr lang="en-US" altLang="ja-JP" sz="2000" dirty="0">
                <a:latin typeface="Consolas" panose="020B0609020204030204" pitchFamily="49" charset="0"/>
              </a:rPr>
              <a:t>)</a:t>
            </a:r>
            <a:r>
              <a:rPr lang="ja-JP" altLang="en-US" sz="2000" dirty="0">
                <a:latin typeface="Consolas" panose="020B0609020204030204" pitchFamily="49" charset="0"/>
              </a:rPr>
              <a:t>　</a:t>
            </a:r>
            <a:r>
              <a:rPr lang="en-US" altLang="ja-JP" sz="2000" dirty="0">
                <a:latin typeface="Consolas" panose="020B0609020204030204" pitchFamily="49" charset="0"/>
              </a:rPr>
              <a:t>#</a:t>
            </a:r>
            <a:r>
              <a:rPr lang="ja-JP" altLang="en-US" sz="2000" dirty="0">
                <a:latin typeface="Consolas" panose="020B0609020204030204" pitchFamily="49" charset="0"/>
              </a:rPr>
              <a:t>係数の取り出し</a:t>
            </a:r>
          </a:p>
          <a:p>
            <a:r>
              <a:rPr lang="en-US" altLang="ja-JP" sz="2000" dirty="0" err="1">
                <a:latin typeface="Consolas" panose="020B0609020204030204" pitchFamily="49" charset="0"/>
              </a:rPr>
              <a:t>new.dat$CPUE</a:t>
            </a:r>
            <a:r>
              <a:rPr lang="en-US" altLang="ja-JP" sz="2000" dirty="0">
                <a:latin typeface="Consolas" panose="020B0609020204030204" pitchFamily="49" charset="0"/>
              </a:rPr>
              <a:t> &lt;- rep(1,length(new.dat))</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model.matrix</a:t>
            </a:r>
            <a:r>
              <a:rPr lang="en-US" altLang="ja-JP" sz="2000" dirty="0">
                <a:latin typeface="Consolas" panose="020B0609020204030204" pitchFamily="49" charset="0"/>
              </a:rPr>
              <a:t>(interact3$formula, data = new.dat) %*% t(</a:t>
            </a:r>
            <a:r>
              <a:rPr lang="en-US" altLang="ja-JP" sz="2000" dirty="0" err="1">
                <a:latin typeface="Consolas" panose="020B0609020204030204" pitchFamily="49" charset="0"/>
              </a:rPr>
              <a:t>boot.coef</a:t>
            </a:r>
            <a:r>
              <a:rPr lang="en-US" altLang="ja-JP" sz="2000" dirty="0">
                <a:latin typeface="Consolas" panose="020B0609020204030204" pitchFamily="49" charset="0"/>
              </a:rPr>
              <a:t>)</a:t>
            </a:r>
          </a:p>
          <a:p>
            <a:r>
              <a:rPr lang="en-US" altLang="ja-JP" sz="2000" dirty="0">
                <a:latin typeface="Consolas" panose="020B0609020204030204" pitchFamily="49" charset="0"/>
              </a:rPr>
              <a:t>#</a:t>
            </a:r>
            <a:r>
              <a:rPr lang="ja-JP" altLang="en-US" sz="2000" dirty="0">
                <a:latin typeface="Consolas" panose="020B0609020204030204" pitchFamily="49" charset="0"/>
              </a:rPr>
              <a:t>予測値の計算</a:t>
            </a:r>
          </a:p>
          <a:p>
            <a:r>
              <a:rPr lang="en-US" altLang="ja-JP" sz="2000" dirty="0">
                <a:latin typeface="Consolas" panose="020B0609020204030204" pitchFamily="49" charset="0"/>
              </a:rPr>
              <a:t>#</a:t>
            </a:r>
            <a:r>
              <a:rPr lang="en-US" altLang="ja-JP" sz="2000" dirty="0" err="1">
                <a:latin typeface="Consolas" panose="020B0609020204030204" pitchFamily="49" charset="0"/>
              </a:rPr>
              <a:t>model.matrix</a:t>
            </a:r>
            <a:r>
              <a:rPr lang="ja-JP" altLang="en-US" sz="2000" dirty="0">
                <a:latin typeface="Consolas" panose="020B0609020204030204" pitchFamily="49" charset="0"/>
              </a:rPr>
              <a:t>はカテゴリ変数をダミー変数化したり係数にかける値を算出する関数</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exp</a:t>
            </a:r>
            <a:r>
              <a:rPr lang="en-US" altLang="ja-JP" sz="2000" dirty="0">
                <a:latin typeface="Consolas" panose="020B0609020204030204" pitchFamily="49" charset="0"/>
              </a:rPr>
              <a:t>(sim.dat)</a:t>
            </a:r>
          </a:p>
          <a:p>
            <a:r>
              <a:rPr lang="en-US" altLang="ja-JP" sz="2000" dirty="0">
                <a:latin typeface="Consolas" panose="020B0609020204030204" pitchFamily="49" charset="0"/>
              </a:rPr>
              <a:t>boot.cpue3 &lt;- apply(sim.dat,2, function(x) {</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(x,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latin typeface="Consolas" panose="020B0609020204030204" pitchFamily="49" charset="0"/>
              </a:rPr>
              <a:t>  })</a:t>
            </a:r>
          </a:p>
        </p:txBody>
      </p:sp>
      <p:sp>
        <p:nvSpPr>
          <p:cNvPr id="4" name="タイトル 1">
            <a:extLst>
              <a:ext uri="{FF2B5EF4-FFF2-40B4-BE49-F238E27FC236}">
                <a16:creationId xmlns:a16="http://schemas.microsoft.com/office/drawing/2014/main" id="{069FA9DE-B363-45C9-B4D5-2BE2E4768C86}"/>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テキスト ボックス 4">
            <a:extLst>
              <a:ext uri="{FF2B5EF4-FFF2-40B4-BE49-F238E27FC236}">
                <a16:creationId xmlns:a16="http://schemas.microsoft.com/office/drawing/2014/main" id="{10C502D5-EB26-4B5F-8236-1F2E43668BDA}"/>
              </a:ext>
            </a:extLst>
          </p:cNvPr>
          <p:cNvSpPr txBox="1"/>
          <p:nvPr/>
        </p:nvSpPr>
        <p:spPr>
          <a:xfrm>
            <a:off x="174169" y="4155952"/>
            <a:ext cx="4920346" cy="954107"/>
          </a:xfrm>
          <a:prstGeom prst="rect">
            <a:avLst/>
          </a:prstGeom>
          <a:solidFill>
            <a:srgbClr val="FFCCFF"/>
          </a:solidFill>
        </p:spPr>
        <p:txBody>
          <a:bodyPr wrap="square" rtlCol="0">
            <a:spAutoFit/>
          </a:bodyPr>
          <a:lstStyle/>
          <a:p>
            <a:pPr>
              <a:spcAft>
                <a:spcPts val="1200"/>
              </a:spcAft>
            </a:pPr>
            <a:r>
              <a:rPr lang="en-US" altLang="ja-JP" sz="2800" dirty="0">
                <a:latin typeface="+mj-ea"/>
                <a:ea typeface="+mj-ea"/>
              </a:rPr>
              <a:t>sim()</a:t>
            </a:r>
            <a:r>
              <a:rPr lang="ja-JP" altLang="en-US" sz="2800" dirty="0">
                <a:latin typeface="+mj-ea"/>
                <a:ea typeface="+mj-ea"/>
              </a:rPr>
              <a:t>は</a:t>
            </a:r>
            <a:r>
              <a:rPr lang="en-US" altLang="ja-JP" sz="2800" dirty="0" err="1">
                <a:latin typeface="+mj-ea"/>
                <a:ea typeface="+mj-ea"/>
              </a:rPr>
              <a:t>glm</a:t>
            </a:r>
            <a:r>
              <a:rPr lang="ja-JP" altLang="en-US" sz="2800" dirty="0">
                <a:latin typeface="+mj-ea"/>
                <a:ea typeface="+mj-ea"/>
              </a:rPr>
              <a:t>や</a:t>
            </a:r>
            <a:r>
              <a:rPr lang="en-US" altLang="ja-JP" sz="2800" dirty="0" err="1">
                <a:latin typeface="+mj-ea"/>
                <a:ea typeface="+mj-ea"/>
              </a:rPr>
              <a:t>lmer</a:t>
            </a:r>
            <a:r>
              <a:rPr lang="ja-JP" altLang="en-US" sz="2800" dirty="0">
                <a:latin typeface="+mj-ea"/>
                <a:ea typeface="+mj-ea"/>
              </a:rPr>
              <a:t>に対して使える（正規分布以外も</a:t>
            </a:r>
            <a:r>
              <a:rPr lang="en-US" altLang="ja-JP" sz="2800" dirty="0">
                <a:latin typeface="+mj-ea"/>
                <a:ea typeface="+mj-ea"/>
              </a:rPr>
              <a:t>OK</a:t>
            </a:r>
            <a:r>
              <a:rPr lang="ja-JP" altLang="en-US" sz="2800" dirty="0">
                <a:latin typeface="+mj-ea"/>
                <a:ea typeface="+mj-ea"/>
              </a:rPr>
              <a:t>）</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6383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一般化加法モデル </a:t>
            </a:r>
            <a:r>
              <a:rPr lang="en-US" altLang="ja-JP" dirty="0">
                <a:latin typeface="+mj-ea"/>
              </a:rPr>
              <a:t>(GAM)</a:t>
            </a:r>
            <a:endParaRPr lang="ja-JP" altLang="en-US" dirty="0">
              <a:latin typeface="+mj-ea"/>
            </a:endParaRPr>
          </a:p>
        </p:txBody>
      </p:sp>
      <p:pic>
        <p:nvPicPr>
          <p:cNvPr id="3" name="図 2">
            <a:extLst>
              <a:ext uri="{FF2B5EF4-FFF2-40B4-BE49-F238E27FC236}">
                <a16:creationId xmlns:a16="http://schemas.microsoft.com/office/drawing/2014/main" id="{12C21288-4841-4235-A5C1-1F639CF1A0FF}"/>
              </a:ext>
            </a:extLst>
          </p:cNvPr>
          <p:cNvPicPr>
            <a:picLocks noChangeAspect="1"/>
          </p:cNvPicPr>
          <p:nvPr/>
        </p:nvPicPr>
        <p:blipFill>
          <a:blip r:embed="rId2"/>
          <a:stretch>
            <a:fillRect/>
          </a:stretch>
        </p:blipFill>
        <p:spPr>
          <a:xfrm>
            <a:off x="254702" y="2159344"/>
            <a:ext cx="8283516" cy="4802187"/>
          </a:xfrm>
          <a:prstGeom prst="rect">
            <a:avLst/>
          </a:prstGeom>
        </p:spPr>
      </p:pic>
      <p:sp>
        <p:nvSpPr>
          <p:cNvPr id="5" name="テキスト ボックス 4">
            <a:extLst>
              <a:ext uri="{FF2B5EF4-FFF2-40B4-BE49-F238E27FC236}">
                <a16:creationId xmlns:a16="http://schemas.microsoft.com/office/drawing/2014/main" id="{8DEFDD75-E76B-4BCA-B846-CCD7AE84B79E}"/>
              </a:ext>
            </a:extLst>
          </p:cNvPr>
          <p:cNvSpPr txBox="1"/>
          <p:nvPr/>
        </p:nvSpPr>
        <p:spPr>
          <a:xfrm>
            <a:off x="472631" y="1538719"/>
            <a:ext cx="11458112"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連続変数に対してグネグネした関数を用いてモデル（平滑化）</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latin typeface="+mj-ea"/>
                <a:ea typeface="+mj-ea"/>
              </a:rPr>
              <a:t>線形ではない式を足し合わせたモデル（加法モデル）</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1D6088F-7CDA-4FC6-BB20-BBCAC85AB07A}"/>
                  </a:ext>
                </a:extLst>
              </p:cNvPr>
              <p:cNvSpPr txBox="1"/>
              <p:nvPr/>
            </p:nvSpPr>
            <p:spPr>
              <a:xfrm>
                <a:off x="8231989" y="2862654"/>
                <a:ext cx="21099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𝜀</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1D6088F-7CDA-4FC6-BB20-BBCAC85AB07A}"/>
                  </a:ext>
                </a:extLst>
              </p:cNvPr>
              <p:cNvSpPr txBox="1">
                <a:spLocks noRot="1" noChangeAspect="1" noMove="1" noResize="1" noEditPoints="1" noAdjustHandles="1" noChangeArrowheads="1" noChangeShapeType="1" noTextEdit="1"/>
              </p:cNvSpPr>
              <p:nvPr/>
            </p:nvSpPr>
            <p:spPr>
              <a:xfrm>
                <a:off x="8231989" y="2862654"/>
                <a:ext cx="2109937"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98CCA07-5E9B-44E2-BF90-A47C325F3406}"/>
                  </a:ext>
                </a:extLst>
              </p:cNvPr>
              <p:cNvSpPr txBox="1"/>
              <p:nvPr/>
            </p:nvSpPr>
            <p:spPr>
              <a:xfrm>
                <a:off x="8138108" y="3886488"/>
                <a:ext cx="3715248"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𝐿</m:t>
                          </m:r>
                        </m:e>
                      </m:d>
                      <m:r>
                        <a:rPr kumimoji="1" lang="en-US" altLang="ja-JP" sz="2800" b="0" i="1" smtClean="0">
                          <a:latin typeface="Cambria Math" panose="02040503050406030204" pitchFamily="18" charset="0"/>
                        </a:rPr>
                        <m:t>+</m:t>
                      </m:r>
                      <m:r>
                        <a:rPr kumimoji="1" lang="el-GR" altLang="ja-JP" sz="2800" b="0" i="1" smtClean="0">
                          <a:latin typeface="Cambria Math" panose="02040503050406030204" pitchFamily="18" charset="0"/>
                        </a:rPr>
                        <m:t>𝜆</m:t>
                      </m:r>
                      <m:nary>
                        <m:naryPr>
                          <m:limLoc m:val="undOvr"/>
                          <m:subHide m:val="on"/>
                          <m:supHide m:val="on"/>
                          <m:ctrlPr>
                            <a:rPr kumimoji="1" lang="el-GR" altLang="ja-JP" sz="2800" b="0" i="1" smtClean="0">
                              <a:latin typeface="Cambria Math" panose="02040503050406030204" pitchFamily="18" charset="0"/>
                            </a:rPr>
                          </m:ctrlPr>
                        </m:naryPr>
                        <m:sub/>
                        <m:sup/>
                        <m:e>
                          <m:sSup>
                            <m:sSupPr>
                              <m:ctrlPr>
                                <a:rPr kumimoji="1" lang="el-GR"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𝑓</m:t>
                              </m:r>
                            </m:e>
                            <m:sup>
                              <m:r>
                                <a:rPr kumimoji="1" lang="en-US" altLang="ja-JP" sz="2800" b="0" i="1" smtClean="0">
                                  <a:latin typeface="Cambria Math" panose="02040503050406030204" pitchFamily="18" charset="0"/>
                                </a:rPr>
                                <m:t>′′</m:t>
                              </m:r>
                            </m:sup>
                          </m:s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𝑑𝑥</m:t>
                          </m:r>
                        </m:e>
                      </m:nary>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698CCA07-5E9B-44E2-BF90-A47C325F3406}"/>
                  </a:ext>
                </a:extLst>
              </p:cNvPr>
              <p:cNvSpPr txBox="1">
                <a:spLocks noRot="1" noChangeAspect="1" noMove="1" noResize="1" noEditPoints="1" noAdjustHandles="1" noChangeArrowheads="1" noChangeShapeType="1" noTextEdit="1"/>
              </p:cNvSpPr>
              <p:nvPr/>
            </p:nvSpPr>
            <p:spPr>
              <a:xfrm>
                <a:off x="8138108" y="3886488"/>
                <a:ext cx="3715248" cy="1130181"/>
              </a:xfrm>
              <a:prstGeom prst="rect">
                <a:avLst/>
              </a:prstGeom>
              <a:blipFill>
                <a:blip r:embed="rId6"/>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B590C60-EF44-4A4F-91EA-E81612C5DDD4}"/>
              </a:ext>
            </a:extLst>
          </p:cNvPr>
          <p:cNvSpPr txBox="1"/>
          <p:nvPr/>
        </p:nvSpPr>
        <p:spPr>
          <a:xfrm>
            <a:off x="8138108" y="3618017"/>
            <a:ext cx="800219" cy="461665"/>
          </a:xfrm>
          <a:prstGeom prst="rect">
            <a:avLst/>
          </a:prstGeom>
          <a:noFill/>
        </p:spPr>
        <p:txBody>
          <a:bodyPr wrap="none" rtlCol="0">
            <a:spAutoFit/>
          </a:bodyPr>
          <a:lstStyle/>
          <a:p>
            <a:r>
              <a:rPr kumimoji="1" lang="ja-JP" altLang="en-US" sz="2400" dirty="0">
                <a:latin typeface="+mj-ea"/>
                <a:ea typeface="+mj-ea"/>
              </a:rPr>
              <a:t>最小</a:t>
            </a:r>
          </a:p>
        </p:txBody>
      </p:sp>
      <p:cxnSp>
        <p:nvCxnSpPr>
          <p:cNvPr id="10" name="直線コネクタ 9">
            <a:extLst>
              <a:ext uri="{FF2B5EF4-FFF2-40B4-BE49-F238E27FC236}">
                <a16:creationId xmlns:a16="http://schemas.microsoft.com/office/drawing/2014/main" id="{F0000ABC-A3F0-4650-80CC-F2CC1B09670A}"/>
              </a:ext>
            </a:extLst>
          </p:cNvPr>
          <p:cNvCxnSpPr>
            <a:cxnSpLocks/>
          </p:cNvCxnSpPr>
          <p:nvPr/>
        </p:nvCxnSpPr>
        <p:spPr>
          <a:xfrm>
            <a:off x="10069286" y="4842878"/>
            <a:ext cx="18614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D038566-7A69-4179-B2FA-A16613C1C7F9}"/>
              </a:ext>
            </a:extLst>
          </p:cNvPr>
          <p:cNvSpPr txBox="1"/>
          <p:nvPr/>
        </p:nvSpPr>
        <p:spPr>
          <a:xfrm>
            <a:off x="10031865" y="4872732"/>
            <a:ext cx="1936297" cy="461665"/>
          </a:xfrm>
          <a:prstGeom prst="rect">
            <a:avLst/>
          </a:prstGeom>
          <a:noFill/>
        </p:spPr>
        <p:txBody>
          <a:bodyPr wrap="square" rtlCol="0">
            <a:spAutoFit/>
          </a:bodyPr>
          <a:lstStyle/>
          <a:p>
            <a:pPr algn="ctr"/>
            <a:r>
              <a:rPr lang="ja-JP" altLang="en-US" sz="2400" dirty="0">
                <a:solidFill>
                  <a:srgbClr val="0000FF"/>
                </a:solidFill>
                <a:latin typeface="+mj-ea"/>
                <a:ea typeface="+mj-ea"/>
              </a:rPr>
              <a:t>グネグネ度</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B7C28BF7-6CE7-4111-9EFC-E0E5ED01F459}"/>
              </a:ext>
            </a:extLst>
          </p:cNvPr>
          <p:cNvCxnSpPr>
            <a:cxnSpLocks/>
            <a:endCxn id="19" idx="0"/>
          </p:cNvCxnSpPr>
          <p:nvPr/>
        </p:nvCxnSpPr>
        <p:spPr>
          <a:xfrm flipH="1">
            <a:off x="9573314" y="4659085"/>
            <a:ext cx="267372" cy="72568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F82B7A2F-BD2E-4D84-9A25-56E78DB89CF1}"/>
              </a:ext>
            </a:extLst>
          </p:cNvPr>
          <p:cNvSpPr txBox="1"/>
          <p:nvPr/>
        </p:nvSpPr>
        <p:spPr>
          <a:xfrm>
            <a:off x="8231989" y="5384771"/>
            <a:ext cx="2682649" cy="830997"/>
          </a:xfrm>
          <a:prstGeom prst="rect">
            <a:avLst/>
          </a:prstGeom>
          <a:noFill/>
        </p:spPr>
        <p:txBody>
          <a:bodyPr wrap="square" rtlCol="0">
            <a:spAutoFit/>
          </a:bodyPr>
          <a:lstStyle/>
          <a:p>
            <a:pPr algn="ctr"/>
            <a:r>
              <a:rPr lang="ja-JP" altLang="en-US" sz="2400" dirty="0">
                <a:solidFill>
                  <a:srgbClr val="0000FF"/>
                </a:solidFill>
                <a:latin typeface="+mj-ea"/>
                <a:ea typeface="+mj-ea"/>
              </a:rPr>
              <a:t>交差検証による予測精度を基に決定</a:t>
            </a:r>
            <a:endParaRPr kumimoji="1" lang="ja-JP" altLang="en-US" sz="2400" dirty="0">
              <a:solidFill>
                <a:srgbClr val="0000FF"/>
              </a:solidFill>
              <a:latin typeface="+mj-ea"/>
              <a:ea typeface="+mj-ea"/>
            </a:endParaRPr>
          </a:p>
        </p:txBody>
      </p:sp>
      <p:sp>
        <p:nvSpPr>
          <p:cNvPr id="23" name="テキスト ボックス 22">
            <a:extLst>
              <a:ext uri="{FF2B5EF4-FFF2-40B4-BE49-F238E27FC236}">
                <a16:creationId xmlns:a16="http://schemas.microsoft.com/office/drawing/2014/main" id="{F1892A2E-B0A2-440E-8331-FD873AA19696}"/>
              </a:ext>
            </a:extLst>
          </p:cNvPr>
          <p:cNvSpPr txBox="1"/>
          <p:nvPr/>
        </p:nvSpPr>
        <p:spPr>
          <a:xfrm>
            <a:off x="8231989" y="6305896"/>
            <a:ext cx="3219150" cy="461665"/>
          </a:xfrm>
          <a:prstGeom prst="rect">
            <a:avLst/>
          </a:prstGeom>
          <a:solidFill>
            <a:srgbClr val="CCECFF"/>
          </a:solidFill>
        </p:spPr>
        <p:txBody>
          <a:bodyPr wrap="none" rtlCol="0">
            <a:spAutoFit/>
          </a:bodyPr>
          <a:lstStyle/>
          <a:p>
            <a:pPr algn="ctr"/>
            <a:r>
              <a:rPr lang="en-US" altLang="ja-JP" sz="2400" dirty="0">
                <a:latin typeface="+mj-ea"/>
                <a:ea typeface="+mj-ea"/>
              </a:rPr>
              <a:t>Penalized</a:t>
            </a:r>
            <a:r>
              <a:rPr lang="ja-JP" altLang="en-US" sz="2400" dirty="0">
                <a:latin typeface="+mj-ea"/>
                <a:ea typeface="+mj-ea"/>
              </a:rPr>
              <a:t> </a:t>
            </a:r>
            <a:r>
              <a:rPr lang="en-US" altLang="ja-JP" sz="2400" dirty="0">
                <a:latin typeface="+mj-ea"/>
                <a:ea typeface="+mj-ea"/>
              </a:rPr>
              <a:t>likelihood</a:t>
            </a:r>
            <a:endParaRPr kumimoji="1" lang="ja-JP" altLang="en-US" sz="2400" dirty="0">
              <a:latin typeface="+mj-ea"/>
              <a:ea typeface="+mj-ea"/>
            </a:endParaRPr>
          </a:p>
        </p:txBody>
      </p:sp>
    </p:spTree>
    <p:extLst>
      <p:ext uri="{BB962C8B-B14F-4D97-AF65-F5344CB8AC3E}">
        <p14:creationId xmlns:p14="http://schemas.microsoft.com/office/powerpoint/2010/main" val="8516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P spid="19" grpId="0"/>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C985294-D1FC-4CEA-93D0-259AA040A31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ペナルティの大きさの影響</a:t>
            </a:r>
          </a:p>
        </p:txBody>
      </p:sp>
      <p:pic>
        <p:nvPicPr>
          <p:cNvPr id="4" name="図 3">
            <a:extLst>
              <a:ext uri="{FF2B5EF4-FFF2-40B4-BE49-F238E27FC236}">
                <a16:creationId xmlns:a16="http://schemas.microsoft.com/office/drawing/2014/main" id="{EA51B202-8132-4462-A8ED-A451A34081A9}"/>
              </a:ext>
            </a:extLst>
          </p:cNvPr>
          <p:cNvPicPr>
            <a:picLocks noChangeAspect="1"/>
          </p:cNvPicPr>
          <p:nvPr/>
        </p:nvPicPr>
        <p:blipFill>
          <a:blip r:embed="rId2"/>
          <a:stretch>
            <a:fillRect/>
          </a:stretch>
        </p:blipFill>
        <p:spPr>
          <a:xfrm>
            <a:off x="1669237" y="1555653"/>
            <a:ext cx="8853525" cy="4937222"/>
          </a:xfrm>
          <a:prstGeom prst="rect">
            <a:avLst/>
          </a:prstGeom>
        </p:spPr>
      </p:pic>
      <p:sp>
        <p:nvSpPr>
          <p:cNvPr id="5" name="テキスト ボックス 4">
            <a:extLst>
              <a:ext uri="{FF2B5EF4-FFF2-40B4-BE49-F238E27FC236}">
                <a16:creationId xmlns:a16="http://schemas.microsoft.com/office/drawing/2014/main" id="{01DAB6A2-8D6A-490A-91B2-66B31035D7E4}"/>
              </a:ext>
            </a:extLst>
          </p:cNvPr>
          <p:cNvSpPr txBox="1"/>
          <p:nvPr/>
        </p:nvSpPr>
        <p:spPr>
          <a:xfrm>
            <a:off x="2579914" y="3630116"/>
            <a:ext cx="3156857"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ペナルティの大きさ</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03B75EE6-DA59-4E2F-AE70-6FC61E76EDAC}"/>
              </a:ext>
            </a:extLst>
          </p:cNvPr>
          <p:cNvSpPr txBox="1"/>
          <p:nvPr/>
        </p:nvSpPr>
        <p:spPr>
          <a:xfrm>
            <a:off x="10358438" y="1728846"/>
            <a:ext cx="1735592"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あまりグネグネしない</a:t>
            </a:r>
            <a:endParaRPr kumimoji="1" lang="ja-JP" altLang="en-US" sz="24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7E315DDE-ADCC-4DCC-BDAB-2E9A26006662}"/>
              </a:ext>
            </a:extLst>
          </p:cNvPr>
          <p:cNvSpPr txBox="1"/>
          <p:nvPr/>
        </p:nvSpPr>
        <p:spPr>
          <a:xfrm>
            <a:off x="61401" y="4162026"/>
            <a:ext cx="1553597"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結構グネグネする</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8E81F7C4-05E4-44C3-816B-AD7FF9161245}"/>
              </a:ext>
            </a:extLst>
          </p:cNvPr>
          <p:cNvSpPr txBox="1"/>
          <p:nvPr/>
        </p:nvSpPr>
        <p:spPr>
          <a:xfrm>
            <a:off x="1061000" y="1555653"/>
            <a:ext cx="553998" cy="2246769"/>
          </a:xfrm>
          <a:prstGeom prst="rect">
            <a:avLst/>
          </a:prstGeom>
          <a:noFill/>
        </p:spPr>
        <p:txBody>
          <a:bodyPr vert="eaVert" wrap="none" rtlCol="0">
            <a:spAutoFit/>
          </a:bodyPr>
          <a:lstStyle/>
          <a:p>
            <a:r>
              <a:rPr kumimoji="1" lang="ja-JP" altLang="en-US" sz="2400" dirty="0">
                <a:solidFill>
                  <a:srgbClr val="0000FF"/>
                </a:solidFill>
                <a:latin typeface="+mj-ea"/>
                <a:ea typeface="+mj-ea"/>
              </a:rPr>
              <a:t>予測精度の悪さ</a:t>
            </a:r>
          </a:p>
        </p:txBody>
      </p:sp>
      <p:cxnSp>
        <p:nvCxnSpPr>
          <p:cNvPr id="9" name="直線矢印コネクタ 8">
            <a:extLst>
              <a:ext uri="{FF2B5EF4-FFF2-40B4-BE49-F238E27FC236}">
                <a16:creationId xmlns:a16="http://schemas.microsoft.com/office/drawing/2014/main" id="{A4F47D32-CEFD-4CC3-8ABF-9BA7A1E75439}"/>
              </a:ext>
            </a:extLst>
          </p:cNvPr>
          <p:cNvCxnSpPr>
            <a:cxnSpLocks/>
          </p:cNvCxnSpPr>
          <p:nvPr/>
        </p:nvCxnSpPr>
        <p:spPr>
          <a:xfrm>
            <a:off x="5736771" y="1836166"/>
            <a:ext cx="631372" cy="12326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B6C956DF-84D9-49AF-923B-AC729EB7B880}"/>
              </a:ext>
            </a:extLst>
          </p:cNvPr>
          <p:cNvCxnSpPr>
            <a:cxnSpLocks/>
          </p:cNvCxnSpPr>
          <p:nvPr/>
        </p:nvCxnSpPr>
        <p:spPr>
          <a:xfrm>
            <a:off x="2408804" y="3175109"/>
            <a:ext cx="0" cy="113563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E0E690A6-387A-4988-8C12-BF313E92467E}"/>
              </a:ext>
            </a:extLst>
          </p:cNvPr>
          <p:cNvCxnSpPr>
            <a:cxnSpLocks/>
          </p:cNvCxnSpPr>
          <p:nvPr/>
        </p:nvCxnSpPr>
        <p:spPr>
          <a:xfrm>
            <a:off x="4379118" y="3293131"/>
            <a:ext cx="2565968" cy="1017612"/>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2204D75-ABA0-4C23-B731-3DC53FFEC7E3}"/>
              </a:ext>
            </a:extLst>
          </p:cNvPr>
          <p:cNvSpPr txBox="1"/>
          <p:nvPr/>
        </p:nvSpPr>
        <p:spPr>
          <a:xfrm>
            <a:off x="10358438" y="4162026"/>
            <a:ext cx="1735592" cy="830997"/>
          </a:xfrm>
          <a:prstGeom prst="rect">
            <a:avLst/>
          </a:prstGeom>
          <a:solidFill>
            <a:schemeClr val="bg1"/>
          </a:solidFill>
        </p:spPr>
        <p:txBody>
          <a:bodyPr wrap="square" rtlCol="0">
            <a:spAutoFit/>
          </a:bodyPr>
          <a:lstStyle/>
          <a:p>
            <a:pPr algn="ctr"/>
            <a:r>
              <a:rPr lang="ja-JP" altLang="en-US" sz="2400" dirty="0">
                <a:solidFill>
                  <a:srgbClr val="FF0000"/>
                </a:solidFill>
                <a:latin typeface="+mj-ea"/>
                <a:ea typeface="+mj-ea"/>
              </a:rPr>
              <a:t>最適なグネグネ具合</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224685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GAM</a:t>
            </a:r>
            <a:r>
              <a:rPr lang="ja-JP" altLang="en-US" dirty="0">
                <a:latin typeface="+mj-ea"/>
              </a:rPr>
              <a:t>の解析：交互作用なし・あり</a:t>
            </a:r>
          </a:p>
        </p:txBody>
      </p:sp>
      <p:sp>
        <p:nvSpPr>
          <p:cNvPr id="3" name="正方形/長方形 2">
            <a:extLst>
              <a:ext uri="{FF2B5EF4-FFF2-40B4-BE49-F238E27FC236}">
                <a16:creationId xmlns:a16="http://schemas.microsoft.com/office/drawing/2014/main" id="{409E2D7D-E90C-4F7C-8876-59018B60DED9}"/>
              </a:ext>
            </a:extLst>
          </p:cNvPr>
          <p:cNvSpPr/>
          <p:nvPr/>
        </p:nvSpPr>
        <p:spPr>
          <a:xfrm>
            <a:off x="315686" y="1587197"/>
            <a:ext cx="11538857"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gam &lt;- gam(log(CPUE) ~ Year + s(Month),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 #no interaction</a:t>
            </a:r>
          </a:p>
          <a:p>
            <a:r>
              <a:rPr lang="en-US" altLang="ja-JP" sz="2000" dirty="0">
                <a:latin typeface="Consolas" panose="020B0609020204030204" pitchFamily="49" charset="0"/>
              </a:rPr>
              <a:t>&gt; gam2 &lt;- gam(log(CPUE) ~ Year + s(Month, by=Year), data = </a:t>
            </a:r>
            <a:r>
              <a:rPr lang="en-US" altLang="ja-JP" sz="2000" dirty="0" err="1">
                <a:latin typeface="Consolas" panose="020B0609020204030204" pitchFamily="49" charset="0"/>
              </a:rPr>
              <a:t>dat</a:t>
            </a:r>
            <a:r>
              <a:rPr lang="en-US" altLang="ja-JP" sz="2000" dirty="0">
                <a:latin typeface="Consolas" panose="020B0609020204030204" pitchFamily="49" charset="0"/>
              </a:rPr>
              <a:t>) # interaction </a:t>
            </a:r>
          </a:p>
          <a:p>
            <a:r>
              <a:rPr lang="en-US" altLang="ja-JP" sz="2000" dirty="0">
                <a:latin typeface="Consolas" panose="020B0609020204030204" pitchFamily="49" charset="0"/>
              </a:rPr>
              <a:t>&gt; AIC(gam,gam2)</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a:latin typeface="Consolas" panose="020B0609020204030204" pitchFamily="49" charset="0"/>
              </a:rPr>
              <a:t>gam   23.36517 337.03791</a:t>
            </a:r>
          </a:p>
          <a:p>
            <a:r>
              <a:rPr lang="en-US" altLang="ja-JP" sz="2000" dirty="0">
                <a:latin typeface="Consolas" panose="020B0609020204030204" pitchFamily="49" charset="0"/>
              </a:rPr>
              <a:t>gam2 119.18574 -46.01879</a:t>
            </a:r>
          </a:p>
          <a:p>
            <a:r>
              <a:rPr lang="en-US" altLang="ja-JP" sz="2000" dirty="0">
                <a:latin typeface="Consolas" panose="020B0609020204030204" pitchFamily="49" charset="0"/>
              </a:rPr>
              <a:t>&gt; c(gam$gcv.ubre,gam2$gcv.ubre)</a:t>
            </a:r>
          </a:p>
          <a:p>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p>
          <a:p>
            <a:r>
              <a:rPr lang="en-US" altLang="ja-JP" sz="2000" dirty="0">
                <a:latin typeface="Consolas" panose="020B0609020204030204" pitchFamily="49" charset="0"/>
              </a:rPr>
              <a:t>0.34021964 0.09006807 </a:t>
            </a:r>
            <a:endParaRPr lang="ja-JP" altLang="en-US" sz="2000" dirty="0">
              <a:latin typeface="Consolas" panose="020B0609020204030204" pitchFamily="49" charset="0"/>
            </a:endParaRPr>
          </a:p>
        </p:txBody>
      </p:sp>
      <p:cxnSp>
        <p:nvCxnSpPr>
          <p:cNvPr id="4" name="直線コネクタ 3">
            <a:extLst>
              <a:ext uri="{FF2B5EF4-FFF2-40B4-BE49-F238E27FC236}">
                <a16:creationId xmlns:a16="http://schemas.microsoft.com/office/drawing/2014/main" id="{FF8B9139-EA37-4837-B7FA-ACDA09D8D71B}"/>
              </a:ext>
            </a:extLst>
          </p:cNvPr>
          <p:cNvCxnSpPr>
            <a:cxnSpLocks/>
          </p:cNvCxnSpPr>
          <p:nvPr/>
        </p:nvCxnSpPr>
        <p:spPr>
          <a:xfrm>
            <a:off x="4953000" y="2284735"/>
            <a:ext cx="2362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7A5F5D-EC83-4CAB-9953-812B05E37C67}"/>
              </a:ext>
            </a:extLst>
          </p:cNvPr>
          <p:cNvSpPr txBox="1"/>
          <p:nvPr/>
        </p:nvSpPr>
        <p:spPr>
          <a:xfrm>
            <a:off x="4887685" y="2297738"/>
            <a:ext cx="2492829" cy="461665"/>
          </a:xfrm>
          <a:prstGeom prst="rect">
            <a:avLst/>
          </a:prstGeom>
          <a:noFill/>
        </p:spPr>
        <p:txBody>
          <a:bodyPr wrap="square" rtlCol="0">
            <a:spAutoFit/>
          </a:bodyPr>
          <a:lstStyle/>
          <a:p>
            <a:pPr algn="ctr"/>
            <a:r>
              <a:rPr lang="ja-JP" altLang="en-US" sz="2400" dirty="0">
                <a:solidFill>
                  <a:srgbClr val="0000FF"/>
                </a:solidFill>
                <a:latin typeface="+mj-ea"/>
                <a:ea typeface="+mj-ea"/>
              </a:rPr>
              <a:t>年ごとに平滑化</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6AF235BA-1411-407E-9126-CD4FBAD99928}"/>
              </a:ext>
            </a:extLst>
          </p:cNvPr>
          <p:cNvSpPr txBox="1"/>
          <p:nvPr/>
        </p:nvSpPr>
        <p:spPr>
          <a:xfrm>
            <a:off x="917969" y="4415595"/>
            <a:ext cx="3547705" cy="1200329"/>
          </a:xfrm>
          <a:prstGeom prst="rect">
            <a:avLst/>
          </a:prstGeom>
          <a:noFill/>
        </p:spPr>
        <p:txBody>
          <a:bodyPr wrap="square" rtlCol="0">
            <a:spAutoFit/>
          </a:bodyPr>
          <a:lstStyle/>
          <a:p>
            <a:pPr algn="ctr"/>
            <a:r>
              <a:rPr lang="ja-JP" altLang="en-US" sz="2400" dirty="0">
                <a:solidFill>
                  <a:srgbClr val="0000FF"/>
                </a:solidFill>
                <a:latin typeface="+mj-ea"/>
                <a:ea typeface="+mj-ea"/>
              </a:rPr>
              <a:t>交互作用ありの方がよい</a:t>
            </a:r>
            <a:endParaRPr lang="en-US" altLang="ja-JP" sz="2400" dirty="0">
              <a:solidFill>
                <a:srgbClr val="0000FF"/>
              </a:solidFill>
              <a:latin typeface="+mj-ea"/>
              <a:ea typeface="+mj-ea"/>
            </a:endParaRPr>
          </a:p>
          <a:p>
            <a:pPr algn="ctr"/>
            <a:r>
              <a:rPr kumimoji="1" lang="ja-JP" altLang="en-US" sz="2400" dirty="0">
                <a:solidFill>
                  <a:srgbClr val="0000FF"/>
                </a:solidFill>
                <a:latin typeface="+mj-ea"/>
                <a:ea typeface="+mj-ea"/>
              </a:rPr>
              <a:t>（季節変動パターンが年によって変わってる）</a:t>
            </a:r>
          </a:p>
        </p:txBody>
      </p:sp>
      <p:pic>
        <p:nvPicPr>
          <p:cNvPr id="9" name="図 8">
            <a:extLst>
              <a:ext uri="{FF2B5EF4-FFF2-40B4-BE49-F238E27FC236}">
                <a16:creationId xmlns:a16="http://schemas.microsoft.com/office/drawing/2014/main" id="{2852D186-3362-4684-91AB-58E611E636FD}"/>
              </a:ext>
            </a:extLst>
          </p:cNvPr>
          <p:cNvPicPr>
            <a:picLocks noChangeAspect="1"/>
          </p:cNvPicPr>
          <p:nvPr/>
        </p:nvPicPr>
        <p:blipFill>
          <a:blip r:embed="rId2"/>
          <a:stretch>
            <a:fillRect/>
          </a:stretch>
        </p:blipFill>
        <p:spPr>
          <a:xfrm>
            <a:off x="5276212" y="2741410"/>
            <a:ext cx="6376312" cy="4100844"/>
          </a:xfrm>
          <a:prstGeom prst="rect">
            <a:avLst/>
          </a:prstGeom>
        </p:spPr>
      </p:pic>
      <p:sp>
        <p:nvSpPr>
          <p:cNvPr id="10" name="矢印: 右 9">
            <a:extLst>
              <a:ext uri="{FF2B5EF4-FFF2-40B4-BE49-F238E27FC236}">
                <a16:creationId xmlns:a16="http://schemas.microsoft.com/office/drawing/2014/main" id="{074198C0-BEDD-453C-94FB-3B08704EE41B}"/>
              </a:ext>
            </a:extLst>
          </p:cNvPr>
          <p:cNvSpPr/>
          <p:nvPr/>
        </p:nvSpPr>
        <p:spPr>
          <a:xfrm rot="10800000" flipH="1">
            <a:off x="412681" y="4791832"/>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E4466C7-44AF-45E8-860B-EEAF7F446972}"/>
              </a:ext>
            </a:extLst>
          </p:cNvPr>
          <p:cNvSpPr txBox="1"/>
          <p:nvPr/>
        </p:nvSpPr>
        <p:spPr>
          <a:xfrm>
            <a:off x="1796382" y="5785252"/>
            <a:ext cx="3479830" cy="984885"/>
          </a:xfrm>
          <a:prstGeom prst="rect">
            <a:avLst/>
          </a:prstGeom>
          <a:noFill/>
        </p:spPr>
        <p:txBody>
          <a:bodyPr wrap="square" rtlCol="0">
            <a:spAutoFit/>
          </a:bodyPr>
          <a:lstStyle/>
          <a:p>
            <a:pPr algn="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lgn="r">
              <a:spcAft>
                <a:spcPts val="1200"/>
              </a:spcAft>
            </a:pPr>
            <a:r>
              <a:rPr lang="ja-JP" altLang="en-US" sz="2400" dirty="0">
                <a:solidFill>
                  <a:srgbClr val="00B050"/>
                </a:solidFill>
                <a:latin typeface="+mj-ea"/>
              </a:rPr>
              <a:t>緑</a:t>
            </a:r>
            <a:r>
              <a:rPr lang="ja-JP" altLang="en-US" sz="2400" dirty="0">
                <a:latin typeface="+mj-ea"/>
                <a:ea typeface="+mj-ea"/>
              </a:rPr>
              <a:t>：交互作用あり</a:t>
            </a:r>
            <a:endParaRPr lang="en-US" altLang="ja-JP" sz="2400" dirty="0">
              <a:latin typeface="+mj-ea"/>
              <a:ea typeface="+mj-ea"/>
            </a:endParaRPr>
          </a:p>
        </p:txBody>
      </p:sp>
    </p:spTree>
    <p:extLst>
      <p:ext uri="{BB962C8B-B14F-4D97-AF65-F5344CB8AC3E}">
        <p14:creationId xmlns:p14="http://schemas.microsoft.com/office/powerpoint/2010/main" val="26528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交差検証 </a:t>
            </a:r>
            <a:r>
              <a:rPr lang="en-US" altLang="ja-JP" dirty="0">
                <a:latin typeface="+mj-ea"/>
              </a:rPr>
              <a:t>(cross validation)</a:t>
            </a:r>
            <a:endParaRPr lang="ja-JP" altLang="en-US" dirty="0">
              <a:latin typeface="+mj-ea"/>
            </a:endParaRPr>
          </a:p>
        </p:txBody>
      </p:sp>
      <p:sp>
        <p:nvSpPr>
          <p:cNvPr id="3" name="テキスト ボックス 2">
            <a:extLst>
              <a:ext uri="{FF2B5EF4-FFF2-40B4-BE49-F238E27FC236}">
                <a16:creationId xmlns:a16="http://schemas.microsoft.com/office/drawing/2014/main" id="{C6FB5CFA-94FD-4EDF-88E6-99F1C61700A6}"/>
              </a:ext>
            </a:extLst>
          </p:cNvPr>
          <p:cNvSpPr txBox="1"/>
          <p:nvPr/>
        </p:nvSpPr>
        <p:spPr>
          <a:xfrm>
            <a:off x="472631" y="1538719"/>
            <a:ext cx="11458112" cy="1538883"/>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800" dirty="0">
                <a:latin typeface="+mj-ea"/>
                <a:ea typeface="+mj-ea"/>
              </a:rPr>
              <a:t>GLM</a:t>
            </a:r>
            <a:r>
              <a:rPr lang="ja-JP" altLang="en-US" sz="2800" dirty="0" err="1">
                <a:latin typeface="+mj-ea"/>
                <a:ea typeface="+mj-ea"/>
              </a:rPr>
              <a:t>は最尤</a:t>
            </a:r>
            <a:r>
              <a:rPr lang="ja-JP" altLang="en-US" sz="2800" dirty="0">
                <a:latin typeface="+mj-ea"/>
                <a:ea typeface="+mj-ea"/>
              </a:rPr>
              <a:t>法で、</a:t>
            </a:r>
            <a:r>
              <a:rPr lang="en-US" altLang="ja-JP" sz="2800" dirty="0">
                <a:latin typeface="+mj-ea"/>
                <a:ea typeface="+mj-ea"/>
              </a:rPr>
              <a:t>GAM</a:t>
            </a:r>
            <a:r>
              <a:rPr lang="ja-JP" altLang="en-US" sz="2800" dirty="0">
                <a:latin typeface="+mj-ea"/>
                <a:ea typeface="+mj-ea"/>
              </a:rPr>
              <a:t>はペナルティ付き最尤法なので</a:t>
            </a:r>
            <a:r>
              <a:rPr lang="en-US" altLang="ja-JP" sz="2800" dirty="0">
                <a:latin typeface="+mj-ea"/>
                <a:ea typeface="+mj-ea"/>
              </a:rPr>
              <a:t>AIC</a:t>
            </a:r>
            <a:r>
              <a:rPr lang="ja-JP" altLang="en-US" sz="2800" dirty="0">
                <a:latin typeface="+mj-ea"/>
                <a:ea typeface="+mj-ea"/>
              </a:rPr>
              <a:t>等では比較できない</a:t>
            </a:r>
            <a:endParaRPr lang="en-US" altLang="ja-JP" sz="2800" dirty="0">
              <a:latin typeface="+mj-ea"/>
              <a:ea typeface="+mj-ea"/>
            </a:endParaRPr>
          </a:p>
          <a:p>
            <a:pPr marL="514350" indent="-514350">
              <a:spcAft>
                <a:spcPts val="1200"/>
              </a:spcAft>
              <a:buFont typeface="Arial" panose="020B0604020202020204" pitchFamily="34" charset="0"/>
              <a:buChar char="•"/>
            </a:pPr>
            <a:r>
              <a:rPr lang="en-US" altLang="ja-JP" sz="2800" dirty="0">
                <a:latin typeface="+mj-ea"/>
                <a:ea typeface="+mj-ea"/>
              </a:rPr>
              <a:t>K-</a:t>
            </a:r>
            <a:r>
              <a:rPr lang="ja-JP" altLang="en-US" sz="2800" dirty="0">
                <a:latin typeface="+mj-ea"/>
                <a:ea typeface="+mj-ea"/>
              </a:rPr>
              <a:t>分割交差検証によって異なるモデル間の比較が可能である</a:t>
            </a:r>
            <a:endParaRPr lang="en-US" altLang="ja-JP" sz="2800" dirty="0">
              <a:latin typeface="+mj-ea"/>
              <a:ea typeface="+mj-ea"/>
            </a:endParaRPr>
          </a:p>
        </p:txBody>
      </p:sp>
      <p:sp>
        <p:nvSpPr>
          <p:cNvPr id="4" name="楕円 3">
            <a:extLst>
              <a:ext uri="{FF2B5EF4-FFF2-40B4-BE49-F238E27FC236}">
                <a16:creationId xmlns:a16="http://schemas.microsoft.com/office/drawing/2014/main" id="{91244F08-8B49-411D-BE61-CF4F83E646F4}"/>
              </a:ext>
            </a:extLst>
          </p:cNvPr>
          <p:cNvSpPr/>
          <p:nvPr/>
        </p:nvSpPr>
        <p:spPr>
          <a:xfrm>
            <a:off x="276445" y="3838349"/>
            <a:ext cx="2041447" cy="75491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S</a:t>
            </a:r>
            <a:r>
              <a:rPr kumimoji="1" lang="en-US" altLang="ja-JP" dirty="0"/>
              <a:t>ub-</a:t>
            </a:r>
            <a:r>
              <a:rPr lang="en-US" altLang="ja-JP" dirty="0"/>
              <a:t>data 1</a:t>
            </a:r>
            <a:endParaRPr kumimoji="1" lang="ja-JP" altLang="en-US" dirty="0"/>
          </a:p>
        </p:txBody>
      </p:sp>
      <p:sp>
        <p:nvSpPr>
          <p:cNvPr id="5" name="楕円 4">
            <a:extLst>
              <a:ext uri="{FF2B5EF4-FFF2-40B4-BE49-F238E27FC236}">
                <a16:creationId xmlns:a16="http://schemas.microsoft.com/office/drawing/2014/main" id="{082692DB-8857-4995-A7FC-9AD7BE61FC4F}"/>
              </a:ext>
            </a:extLst>
          </p:cNvPr>
          <p:cNvSpPr/>
          <p:nvPr/>
        </p:nvSpPr>
        <p:spPr>
          <a:xfrm>
            <a:off x="2317892" y="383834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2</a:t>
            </a:r>
            <a:endParaRPr kumimoji="1" lang="ja-JP" altLang="en-US" dirty="0"/>
          </a:p>
        </p:txBody>
      </p:sp>
      <p:sp>
        <p:nvSpPr>
          <p:cNvPr id="6" name="楕円 5">
            <a:extLst>
              <a:ext uri="{FF2B5EF4-FFF2-40B4-BE49-F238E27FC236}">
                <a16:creationId xmlns:a16="http://schemas.microsoft.com/office/drawing/2014/main" id="{8A757AE0-A63F-4F8D-89FE-4E8A59CDB10C}"/>
              </a:ext>
            </a:extLst>
          </p:cNvPr>
          <p:cNvSpPr/>
          <p:nvPr/>
        </p:nvSpPr>
        <p:spPr>
          <a:xfrm>
            <a:off x="4369970" y="3848221"/>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 3</a:t>
            </a:r>
            <a:endParaRPr kumimoji="1" lang="ja-JP" altLang="en-US" dirty="0"/>
          </a:p>
        </p:txBody>
      </p:sp>
      <p:sp>
        <p:nvSpPr>
          <p:cNvPr id="7" name="楕円 6">
            <a:extLst>
              <a:ext uri="{FF2B5EF4-FFF2-40B4-BE49-F238E27FC236}">
                <a16:creationId xmlns:a16="http://schemas.microsoft.com/office/drawing/2014/main" id="{5D76F50D-AAE4-45BD-9D56-AAF050671491}"/>
              </a:ext>
            </a:extLst>
          </p:cNvPr>
          <p:cNvSpPr/>
          <p:nvPr/>
        </p:nvSpPr>
        <p:spPr>
          <a:xfrm>
            <a:off x="7074316" y="378039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K</a:t>
            </a:r>
            <a:endParaRPr kumimoji="1" lang="ja-JP" altLang="en-US" dirty="0"/>
          </a:p>
        </p:txBody>
      </p:sp>
      <p:sp>
        <p:nvSpPr>
          <p:cNvPr id="8" name="テキスト ボックス 7">
            <a:extLst>
              <a:ext uri="{FF2B5EF4-FFF2-40B4-BE49-F238E27FC236}">
                <a16:creationId xmlns:a16="http://schemas.microsoft.com/office/drawing/2014/main" id="{F206AE5A-03D6-4E35-B486-2EF5CC1B7E79}"/>
              </a:ext>
            </a:extLst>
          </p:cNvPr>
          <p:cNvSpPr txBox="1"/>
          <p:nvPr/>
        </p:nvSpPr>
        <p:spPr>
          <a:xfrm rot="16200000">
            <a:off x="6398997" y="3841253"/>
            <a:ext cx="677108" cy="347211"/>
          </a:xfrm>
          <a:prstGeom prst="rect">
            <a:avLst/>
          </a:prstGeom>
          <a:noFill/>
        </p:spPr>
        <p:txBody>
          <a:bodyPr vert="eaVert" wrap="none" rtlCol="0">
            <a:spAutoFit/>
          </a:bodyPr>
          <a:lstStyle/>
          <a:p>
            <a:pPr algn="ctr"/>
            <a:r>
              <a:rPr kumimoji="1" lang="en-US" altLang="ja-JP" sz="3200" dirty="0">
                <a:latin typeface="+mj-ea"/>
                <a:ea typeface="+mj-ea"/>
              </a:rPr>
              <a:t>...</a:t>
            </a:r>
            <a:endParaRPr kumimoji="1" lang="ja-JP" altLang="en-US" sz="3200" dirty="0">
              <a:latin typeface="+mj-ea"/>
              <a:ea typeface="+mj-ea"/>
            </a:endParaRPr>
          </a:p>
        </p:txBody>
      </p:sp>
      <p:sp>
        <p:nvSpPr>
          <p:cNvPr id="9" name="テキスト ボックス 8">
            <a:extLst>
              <a:ext uri="{FF2B5EF4-FFF2-40B4-BE49-F238E27FC236}">
                <a16:creationId xmlns:a16="http://schemas.microsoft.com/office/drawing/2014/main" id="{DBB83386-2E24-4AE2-8890-F56798DC71D2}"/>
              </a:ext>
            </a:extLst>
          </p:cNvPr>
          <p:cNvSpPr txBox="1"/>
          <p:nvPr/>
        </p:nvSpPr>
        <p:spPr>
          <a:xfrm>
            <a:off x="159487" y="3305540"/>
            <a:ext cx="11344941" cy="461665"/>
          </a:xfrm>
          <a:prstGeom prst="rect">
            <a:avLst/>
          </a:prstGeom>
          <a:noFill/>
        </p:spPr>
        <p:txBody>
          <a:bodyPr wrap="square" rtlCol="0">
            <a:spAutoFit/>
          </a:bodyPr>
          <a:lstStyle/>
          <a:p>
            <a:pPr marL="457200" indent="-457200">
              <a:spcAft>
                <a:spcPts val="1200"/>
              </a:spcAft>
              <a:buFont typeface="+mj-lt"/>
              <a:buAutoNum type="arabicPeriod"/>
            </a:pPr>
            <a:r>
              <a:rPr lang="ja-JP" altLang="en-US" sz="2400" dirty="0">
                <a:latin typeface="+mj-ea"/>
                <a:ea typeface="+mj-ea"/>
              </a:rPr>
              <a:t>データを</a:t>
            </a:r>
            <a:r>
              <a:rPr lang="en-US" altLang="ja-JP" sz="2400" dirty="0">
                <a:latin typeface="+mj-ea"/>
                <a:ea typeface="+mj-ea"/>
              </a:rPr>
              <a:t>K</a:t>
            </a:r>
            <a:r>
              <a:rPr lang="ja-JP" altLang="en-US" sz="2400" dirty="0">
                <a:latin typeface="+mj-ea"/>
                <a:ea typeface="+mj-ea"/>
              </a:rPr>
              <a:t>個に分割し、</a:t>
            </a:r>
            <a:r>
              <a:rPr lang="en-US" altLang="ja-JP" sz="2400" dirty="0">
                <a:latin typeface="+mj-ea"/>
                <a:ea typeface="+mj-ea"/>
              </a:rPr>
              <a:t>1</a:t>
            </a:r>
            <a:r>
              <a:rPr lang="ja-JP" altLang="en-US" sz="2400" dirty="0" err="1">
                <a:latin typeface="+mj-ea"/>
                <a:ea typeface="+mj-ea"/>
              </a:rPr>
              <a:t>つの</a:t>
            </a:r>
            <a:r>
              <a:rPr lang="ja-JP" altLang="en-US" sz="2400" dirty="0">
                <a:latin typeface="+mj-ea"/>
                <a:ea typeface="+mj-ea"/>
              </a:rPr>
              <a:t>サブデータを除いたデータでパラメータ推定</a:t>
            </a:r>
            <a:endParaRPr lang="en-US" altLang="ja-JP" sz="2400" dirty="0">
              <a:latin typeface="+mj-ea"/>
              <a:ea typeface="+mj-ea"/>
            </a:endParaRPr>
          </a:p>
        </p:txBody>
      </p:sp>
      <p:sp>
        <p:nvSpPr>
          <p:cNvPr id="10" name="テキスト ボックス 9">
            <a:extLst>
              <a:ext uri="{FF2B5EF4-FFF2-40B4-BE49-F238E27FC236}">
                <a16:creationId xmlns:a16="http://schemas.microsoft.com/office/drawing/2014/main" id="{A73BE0F5-8512-46F0-8A18-A3CE3F7B1FCB}"/>
              </a:ext>
            </a:extLst>
          </p:cNvPr>
          <p:cNvSpPr txBox="1"/>
          <p:nvPr/>
        </p:nvSpPr>
        <p:spPr>
          <a:xfrm>
            <a:off x="200716" y="5264095"/>
            <a:ext cx="2158405" cy="461665"/>
          </a:xfrm>
          <a:prstGeom prst="rect">
            <a:avLst/>
          </a:prstGeom>
          <a:noFill/>
        </p:spPr>
        <p:txBody>
          <a:bodyPr wrap="square" rtlCol="0">
            <a:spAutoFit/>
          </a:bodyPr>
          <a:lstStyle/>
          <a:p>
            <a:pPr algn="ctr">
              <a:spcAft>
                <a:spcPts val="1200"/>
              </a:spcAft>
            </a:pPr>
            <a:r>
              <a:rPr lang="ja-JP" altLang="en-US" sz="2400" dirty="0">
                <a:latin typeface="+mj-ea"/>
                <a:ea typeface="+mj-ea"/>
              </a:rPr>
              <a:t>テストデータ</a:t>
            </a:r>
            <a:endParaRPr lang="en-US" altLang="ja-JP" sz="2400" dirty="0">
              <a:latin typeface="+mj-ea"/>
              <a:ea typeface="+mj-ea"/>
            </a:endParaRPr>
          </a:p>
        </p:txBody>
      </p:sp>
      <p:sp>
        <p:nvSpPr>
          <p:cNvPr id="16" name="右中かっこ 15">
            <a:extLst>
              <a:ext uri="{FF2B5EF4-FFF2-40B4-BE49-F238E27FC236}">
                <a16:creationId xmlns:a16="http://schemas.microsoft.com/office/drawing/2014/main" id="{D0DBD344-AC99-4D9D-B03E-B19BB7EB3E25}"/>
              </a:ext>
            </a:extLst>
          </p:cNvPr>
          <p:cNvSpPr/>
          <p:nvPr/>
        </p:nvSpPr>
        <p:spPr>
          <a:xfrm rot="5400000">
            <a:off x="5485995" y="1468667"/>
            <a:ext cx="461665" cy="679787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CA31762-6A7E-4DA7-83F8-979EBDE6B1A3}"/>
              </a:ext>
            </a:extLst>
          </p:cNvPr>
          <p:cNvCxnSpPr>
            <a:cxnSpLocks/>
          </p:cNvCxnSpPr>
          <p:nvPr/>
        </p:nvCxnSpPr>
        <p:spPr>
          <a:xfrm>
            <a:off x="1279919" y="4636770"/>
            <a:ext cx="0" cy="58381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7705B66D-9F93-450C-8071-7E1077DF25B1}"/>
              </a:ext>
            </a:extLst>
          </p:cNvPr>
          <p:cNvSpPr txBox="1"/>
          <p:nvPr/>
        </p:nvSpPr>
        <p:spPr>
          <a:xfrm>
            <a:off x="4082902" y="5288363"/>
            <a:ext cx="3264195" cy="461665"/>
          </a:xfrm>
          <a:prstGeom prst="rect">
            <a:avLst/>
          </a:prstGeom>
          <a:noFill/>
        </p:spPr>
        <p:txBody>
          <a:bodyPr wrap="square" rtlCol="0">
            <a:spAutoFit/>
          </a:bodyPr>
          <a:lstStyle/>
          <a:p>
            <a:pPr algn="ctr">
              <a:spcAft>
                <a:spcPts val="1200"/>
              </a:spcAft>
            </a:pPr>
            <a:r>
              <a:rPr lang="ja-JP" altLang="en-US" sz="2400" dirty="0">
                <a:latin typeface="+mj-ea"/>
                <a:ea typeface="+mj-ea"/>
              </a:rPr>
              <a:t>トレーニングデータ</a:t>
            </a:r>
            <a:endParaRPr lang="en-US" altLang="ja-JP" sz="2400" dirty="0">
              <a:latin typeface="+mj-ea"/>
              <a:ea typeface="+mj-ea"/>
            </a:endParaRPr>
          </a:p>
        </p:txBody>
      </p:sp>
      <p:cxnSp>
        <p:nvCxnSpPr>
          <p:cNvPr id="21" name="直線矢印コネクタ 20">
            <a:extLst>
              <a:ext uri="{FF2B5EF4-FFF2-40B4-BE49-F238E27FC236}">
                <a16:creationId xmlns:a16="http://schemas.microsoft.com/office/drawing/2014/main" id="{7982C356-7B31-4B83-B878-495458A6EA37}"/>
              </a:ext>
            </a:extLst>
          </p:cNvPr>
          <p:cNvCxnSpPr>
            <a:cxnSpLocks/>
            <a:stCxn id="20" idx="1"/>
          </p:cNvCxnSpPr>
          <p:nvPr/>
        </p:nvCxnSpPr>
        <p:spPr>
          <a:xfrm flipH="1" flipV="1">
            <a:off x="2359122" y="5517012"/>
            <a:ext cx="1723780" cy="2184"/>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9C6596D6-04F5-4170-86CC-EDA4D7131928}"/>
              </a:ext>
            </a:extLst>
          </p:cNvPr>
          <p:cNvSpPr txBox="1"/>
          <p:nvPr/>
        </p:nvSpPr>
        <p:spPr>
          <a:xfrm>
            <a:off x="2645081" y="5005295"/>
            <a:ext cx="1151860" cy="461665"/>
          </a:xfrm>
          <a:prstGeom prst="rect">
            <a:avLst/>
          </a:prstGeom>
          <a:noFill/>
        </p:spPr>
        <p:txBody>
          <a:bodyPr wrap="square" rtlCol="0">
            <a:spAutoFit/>
          </a:bodyPr>
          <a:lstStyle/>
          <a:p>
            <a:pPr algn="ctr">
              <a:spcAft>
                <a:spcPts val="1200"/>
              </a:spcAft>
            </a:pPr>
            <a:r>
              <a:rPr lang="ja-JP" altLang="en-US" sz="2400" dirty="0">
                <a:solidFill>
                  <a:srgbClr val="FF0000"/>
                </a:solidFill>
                <a:latin typeface="+mj-ea"/>
                <a:ea typeface="+mj-ea"/>
              </a:rPr>
              <a:t>予測</a:t>
            </a:r>
            <a:endParaRPr lang="en-US" altLang="ja-JP" sz="2400" dirty="0">
              <a:solidFill>
                <a:srgbClr val="FF0000"/>
              </a:solidFill>
              <a:latin typeface="+mj-ea"/>
              <a:ea typeface="+mj-ea"/>
            </a:endParaRPr>
          </a:p>
        </p:txBody>
      </p:sp>
      <p:sp>
        <p:nvSpPr>
          <p:cNvPr id="24" name="テキスト ボックス 23">
            <a:extLst>
              <a:ext uri="{FF2B5EF4-FFF2-40B4-BE49-F238E27FC236}">
                <a16:creationId xmlns:a16="http://schemas.microsoft.com/office/drawing/2014/main" id="{ED296EF0-EDF9-446A-B572-D19F0F507BA2}"/>
              </a:ext>
            </a:extLst>
          </p:cNvPr>
          <p:cNvSpPr txBox="1"/>
          <p:nvPr/>
        </p:nvSpPr>
        <p:spPr>
          <a:xfrm>
            <a:off x="200717" y="5937771"/>
            <a:ext cx="10995368" cy="830997"/>
          </a:xfrm>
          <a:prstGeom prst="rect">
            <a:avLst/>
          </a:prstGeom>
          <a:noFill/>
        </p:spPr>
        <p:txBody>
          <a:bodyPr wrap="square" rtlCol="0">
            <a:spAutoFit/>
          </a:bodyPr>
          <a:lstStyle/>
          <a:p>
            <a:pPr marL="457200" indent="-457200">
              <a:spcAft>
                <a:spcPts val="1200"/>
              </a:spcAft>
              <a:buFont typeface="+mj-lt"/>
              <a:buAutoNum type="arabicPeriod" startAt="2"/>
            </a:pPr>
            <a:r>
              <a:rPr lang="ja-JP" altLang="en-US" sz="2400" dirty="0">
                <a:latin typeface="+mj-ea"/>
                <a:ea typeface="+mj-ea"/>
              </a:rPr>
              <a:t>テストデータを予測し、予測精度を</a:t>
            </a:r>
            <a:r>
              <a:rPr lang="en-US" altLang="ja-JP" sz="2400" dirty="0">
                <a:latin typeface="+mj-ea"/>
                <a:ea typeface="+mj-ea"/>
              </a:rPr>
              <a:t>RMSE (root mean squared error) </a:t>
            </a:r>
            <a:r>
              <a:rPr lang="ja-JP" altLang="en-US" sz="2400" dirty="0">
                <a:latin typeface="+mj-ea"/>
                <a:ea typeface="+mj-ea"/>
              </a:rPr>
              <a:t>などで測る</a:t>
            </a:r>
            <a:endParaRPr lang="en-US" altLang="ja-JP" sz="2400" dirty="0">
              <a:latin typeface="+mj-ea"/>
              <a:ea typeface="+mj-ea"/>
            </a:endParaRPr>
          </a:p>
        </p:txBody>
      </p:sp>
      <p:sp>
        <p:nvSpPr>
          <p:cNvPr id="25" name="右中かっこ 24">
            <a:extLst>
              <a:ext uri="{FF2B5EF4-FFF2-40B4-BE49-F238E27FC236}">
                <a16:creationId xmlns:a16="http://schemas.microsoft.com/office/drawing/2014/main" id="{C742E254-A151-4F6A-867C-5F9503876B83}"/>
              </a:ext>
            </a:extLst>
          </p:cNvPr>
          <p:cNvSpPr/>
          <p:nvPr/>
        </p:nvSpPr>
        <p:spPr>
          <a:xfrm>
            <a:off x="11042763" y="3380562"/>
            <a:ext cx="461665" cy="304540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B16807-8027-416B-AD24-F00F93AEA10B}"/>
              </a:ext>
            </a:extLst>
          </p:cNvPr>
          <p:cNvSpPr txBox="1"/>
          <p:nvPr/>
        </p:nvSpPr>
        <p:spPr>
          <a:xfrm>
            <a:off x="11526737" y="3654043"/>
            <a:ext cx="553998" cy="2498441"/>
          </a:xfrm>
          <a:prstGeom prst="rect">
            <a:avLst/>
          </a:prstGeom>
          <a:noFill/>
        </p:spPr>
        <p:txBody>
          <a:bodyPr vert="eaVert" wrap="none" rtlCol="0">
            <a:spAutoFit/>
          </a:bodyPr>
          <a:lstStyle/>
          <a:p>
            <a:r>
              <a:rPr kumimoji="1" lang="ja-JP" altLang="en-US" sz="2400" dirty="0">
                <a:latin typeface="+mj-ea"/>
                <a:ea typeface="+mj-ea"/>
              </a:rPr>
              <a:t>３．</a:t>
            </a:r>
            <a:r>
              <a:rPr kumimoji="1" lang="en-US" altLang="ja-JP" sz="2400" dirty="0">
                <a:latin typeface="+mj-ea"/>
                <a:ea typeface="+mj-ea"/>
              </a:rPr>
              <a:t>K</a:t>
            </a:r>
            <a:r>
              <a:rPr kumimoji="1" lang="ja-JP" altLang="en-US" sz="2400" dirty="0">
                <a:latin typeface="+mj-ea"/>
                <a:ea typeface="+mj-ea"/>
              </a:rPr>
              <a:t>回</a:t>
            </a:r>
            <a:r>
              <a:rPr lang="ja-JP" altLang="en-US" sz="2400" dirty="0">
                <a:latin typeface="+mj-ea"/>
                <a:ea typeface="+mj-ea"/>
              </a:rPr>
              <a:t>繰り返す</a:t>
            </a:r>
            <a:endParaRPr kumimoji="1" lang="ja-JP" altLang="en-US" sz="2400" dirty="0">
              <a:latin typeface="+mj-ea"/>
              <a:ea typeface="+mj-ea"/>
            </a:endParaRPr>
          </a:p>
        </p:txBody>
      </p:sp>
    </p:spTree>
    <p:extLst>
      <p:ext uri="{BB962C8B-B14F-4D97-AF65-F5344CB8AC3E}">
        <p14:creationId xmlns:p14="http://schemas.microsoft.com/office/powerpoint/2010/main" val="135276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6" grpId="0" animBg="1"/>
      <p:bldP spid="20" grpId="0"/>
      <p:bldP spid="23" grpId="0"/>
      <p:bldP spid="24" grpId="0"/>
      <p:bldP spid="25"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3" name="テキスト ボックス 2">
            <a:extLst>
              <a:ext uri="{FF2B5EF4-FFF2-40B4-BE49-F238E27FC236}">
                <a16:creationId xmlns:a16="http://schemas.microsoft.com/office/drawing/2014/main" id="{467EFE83-E02C-4A60-99AD-9DC62B5E09E7}"/>
              </a:ext>
            </a:extLst>
          </p:cNvPr>
          <p:cNvSpPr txBox="1"/>
          <p:nvPr/>
        </p:nvSpPr>
        <p:spPr>
          <a:xfrm>
            <a:off x="472631" y="1487299"/>
            <a:ext cx="11062231" cy="53707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en-US" altLang="ja-JP" sz="2400" b="0" i="0" dirty="0">
                <a:solidFill>
                  <a:srgbClr val="24292E"/>
                </a:solidFill>
                <a:effectLst/>
                <a:latin typeface="+mj-ea"/>
                <a:ea typeface="+mj-ea"/>
              </a:rPr>
              <a:t>CPUE</a:t>
            </a:r>
            <a:r>
              <a:rPr lang="ja-JP" altLang="en-US" sz="2400" b="0" i="0" dirty="0">
                <a:solidFill>
                  <a:srgbClr val="24292E"/>
                </a:solidFill>
                <a:effectLst/>
                <a:latin typeface="+mj-ea"/>
                <a:ea typeface="+mj-ea"/>
              </a:rPr>
              <a:t>標準化とは</a:t>
            </a: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様々な確率分布を使った一般化線形モデル </a:t>
            </a:r>
            <a:r>
              <a:rPr lang="en-US" altLang="ja-JP" sz="2400" b="0" i="0" dirty="0">
                <a:solidFill>
                  <a:srgbClr val="24292E"/>
                </a:solidFill>
                <a:effectLst/>
                <a:latin typeface="+mj-ea"/>
                <a:ea typeface="+mj-ea"/>
              </a:rPr>
              <a:t>(GLM)</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一般化加法モデル </a:t>
            </a:r>
            <a:r>
              <a:rPr lang="en-US" altLang="ja-JP" sz="2400" b="0" i="0" dirty="0">
                <a:solidFill>
                  <a:srgbClr val="24292E"/>
                </a:solidFill>
                <a:effectLst/>
                <a:latin typeface="+mj-ea"/>
                <a:ea typeface="+mj-ea"/>
              </a:rPr>
              <a:t>(GAM)</a:t>
            </a: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r>
              <a:rPr lang="en-US" altLang="ja-JP" sz="2400" dirty="0">
                <a:solidFill>
                  <a:srgbClr val="24292E"/>
                </a:solidFill>
                <a:latin typeface="HG丸ｺﾞｼｯｸM-PRO" panose="020F0600000000000000" pitchFamily="50" charset="-128"/>
                <a:ea typeface="HG丸ｺﾞｼｯｸM-PRO" panose="020F0600000000000000" pitchFamily="50" charset="-128"/>
              </a:rPr>
              <a:t>: zero inflated model /</a:t>
            </a:r>
            <a:r>
              <a:rPr lang="ja-JP" altLang="en-US" sz="2400" dirty="0">
                <a:solidFill>
                  <a:srgbClr val="24292E"/>
                </a:solidFill>
                <a:latin typeface="HG丸ｺﾞｼｯｸM-PRO" panose="020F0600000000000000" pitchFamily="50" charset="-128"/>
                <a:ea typeface="HG丸ｺﾞｼｯｸM-PRO" panose="020F0600000000000000" pitchFamily="50" charset="-128"/>
              </a:rPr>
              <a:t> </a:t>
            </a:r>
            <a:r>
              <a:rPr lang="en-US" altLang="ja-JP" sz="2400" dirty="0">
                <a:solidFill>
                  <a:srgbClr val="24292E"/>
                </a:solidFill>
                <a:latin typeface="HG丸ｺﾞｼｯｸM-PRO" panose="020F0600000000000000" pitchFamily="50" charset="-128"/>
                <a:ea typeface="HG丸ｺﾞｼｯｸM-PRO" panose="020F0600000000000000" pitchFamily="50" charset="-128"/>
              </a:rPr>
              <a:t>delta GLM</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GLM</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を使った海区分け</a:t>
            </a: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一般化線形混合モデル </a:t>
            </a:r>
            <a:r>
              <a:rPr lang="en-US" altLang="ja-JP" sz="2400" b="0" i="0" dirty="0">
                <a:solidFill>
                  <a:srgbClr val="24292E"/>
                </a:solidFill>
                <a:effectLst/>
                <a:latin typeface="+mj-ea"/>
                <a:ea typeface="+mj-ea"/>
              </a:rPr>
              <a:t>(GLMM)</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空間自己相関を扱ったモデル</a:t>
            </a:r>
            <a:r>
              <a:rPr lang="en-US" altLang="ja-JP" sz="2400" b="0" i="0" dirty="0">
                <a:solidFill>
                  <a:srgbClr val="24292E"/>
                </a:solidFill>
                <a:effectLst/>
                <a:latin typeface="+mj-ea"/>
                <a:ea typeface="+mj-ea"/>
              </a:rPr>
              <a:t>: CAR model</a:t>
            </a:r>
          </a:p>
          <a:p>
            <a:pPr marL="342900" indent="-342900">
              <a:spcAft>
                <a:spcPts val="600"/>
              </a:spcAft>
              <a:buFont typeface="Wingdings" panose="05000000000000000000" pitchFamily="2" charset="2"/>
              <a:buChar char="p"/>
            </a:pPr>
            <a:r>
              <a:rPr lang="en-US" altLang="ja-JP" sz="2400" dirty="0">
                <a:solidFill>
                  <a:srgbClr val="24292E"/>
                </a:solidFill>
                <a:latin typeface="HG丸ｺﾞｼｯｸM-PRO" panose="020F0600000000000000" pitchFamily="50" charset="-128"/>
                <a:ea typeface="HG丸ｺﾞｼｯｸM-PRO" panose="020F0600000000000000" pitchFamily="50" charset="-128"/>
              </a:rPr>
              <a:t>VAST</a:t>
            </a:r>
            <a:r>
              <a:rPr lang="ja-JP" altLang="en-US" sz="2400" dirty="0">
                <a:solidFill>
                  <a:srgbClr val="24292E"/>
                </a:solidFill>
                <a:latin typeface="HG丸ｺﾞｼｯｸM-PRO" panose="020F0600000000000000" pitchFamily="50" charset="-128"/>
                <a:ea typeface="HG丸ｺﾞｼｯｸM-PRO" panose="020F0600000000000000" pitchFamily="50" charset="-128"/>
              </a:rPr>
              <a:t>の紹介</a:t>
            </a:r>
            <a:endParaRPr lang="en-US" altLang="ja-JP" sz="2400" b="0" i="0" dirty="0">
              <a:solidFill>
                <a:srgbClr val="24292E"/>
              </a:solidFill>
              <a:effectLst/>
              <a:latin typeface="+mj-ea"/>
              <a:ea typeface="+mj-ea"/>
            </a:endParaRPr>
          </a:p>
        </p:txBody>
      </p:sp>
    </p:spTree>
    <p:extLst>
      <p:ext uri="{BB962C8B-B14F-4D97-AF65-F5344CB8AC3E}">
        <p14:creationId xmlns:p14="http://schemas.microsoft.com/office/powerpoint/2010/main" val="3987530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0D2A239-5156-4ED8-8FD4-FF65F12DCBE8}"/>
              </a:ext>
            </a:extLst>
          </p:cNvPr>
          <p:cNvSpPr/>
          <p:nvPr/>
        </p:nvSpPr>
        <p:spPr>
          <a:xfrm>
            <a:off x="272143" y="412409"/>
            <a:ext cx="11593286" cy="6247864"/>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nfolds</a:t>
            </a:r>
            <a:r>
              <a:rPr lang="en-US" altLang="ja-JP" sz="2000" dirty="0">
                <a:latin typeface="Consolas" panose="020B0609020204030204" pitchFamily="49" charset="0"/>
                <a:ea typeface="+mj-ea"/>
              </a:rPr>
              <a:t> &lt;- 10 #10-fold cross validation</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dat$id</a:t>
            </a:r>
            <a:r>
              <a:rPr lang="en-US" altLang="ja-JP" sz="2000" dirty="0">
                <a:latin typeface="Consolas" panose="020B0609020204030204" pitchFamily="49" charset="0"/>
                <a:ea typeface="+mj-ea"/>
              </a:rPr>
              <a:t> &lt;- sample(1:nfolds, </a:t>
            </a:r>
            <a:r>
              <a:rPr lang="en-US" altLang="ja-JP" sz="2000" dirty="0" err="1">
                <a:latin typeface="Consolas" panose="020B0609020204030204" pitchFamily="49" charset="0"/>
                <a:ea typeface="+mj-ea"/>
              </a:rPr>
              <a:t>nrow</a:t>
            </a:r>
            <a:r>
              <a:rPr lang="en-US" altLang="ja-JP" sz="2000" dirty="0">
                <a:latin typeface="Consolas" panose="020B0609020204030204" pitchFamily="49" charset="0"/>
                <a:ea typeface="+mj-ea"/>
              </a:rPr>
              <a: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replace=TRUE)</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 &lt;- </a:t>
            </a:r>
            <a:r>
              <a:rPr lang="en-US" altLang="ja-JP" sz="2000" dirty="0" err="1">
                <a:latin typeface="Consolas" panose="020B0609020204030204" pitchFamily="49" charset="0"/>
                <a:ea typeface="+mj-ea"/>
              </a:rPr>
              <a:t>sapply</a:t>
            </a:r>
            <a:r>
              <a:rPr lang="en-US" altLang="ja-JP" sz="2000" dirty="0">
                <a:latin typeface="Consolas" panose="020B0609020204030204" pitchFamily="49" charset="0"/>
                <a:ea typeface="+mj-ea"/>
              </a:rPr>
              <a:t>(1:nfolds, function(</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   train.dat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test.dat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glm.cv &lt;- predict(update(interact3,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glm.rmse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glm.cv)^2))</a:t>
            </a:r>
          </a:p>
          <a:p>
            <a:r>
              <a:rPr lang="en-US" altLang="ja-JP" sz="2000" dirty="0">
                <a:latin typeface="Consolas" panose="020B0609020204030204" pitchFamily="49" charset="0"/>
                <a:ea typeface="+mj-ea"/>
              </a:rPr>
              <a:t>+   gam.cv &lt;- predict(update(gam2,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gam.rmse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gam.cv)^2))</a:t>
            </a:r>
          </a:p>
          <a:p>
            <a:r>
              <a:rPr lang="en-US" altLang="ja-JP" sz="2000" dirty="0">
                <a:latin typeface="Consolas" panose="020B0609020204030204" pitchFamily="49" charset="0"/>
                <a:ea typeface="+mj-ea"/>
              </a:rPr>
              <a:t>+   c(</a:t>
            </a:r>
            <a:r>
              <a:rPr lang="en-US" altLang="ja-JP" sz="2000" dirty="0" err="1">
                <a:latin typeface="Consolas" panose="020B0609020204030204" pitchFamily="49" charset="0"/>
                <a:ea typeface="+mj-ea"/>
              </a:rPr>
              <a:t>glm.rmse,gam.rmse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endParaRPr lang="en-US" altLang="ja-JP" sz="2000" dirty="0">
              <a:latin typeface="Consolas" panose="020B0609020204030204" pitchFamily="49" charset="0"/>
              <a:ea typeface="+mj-ea"/>
            </a:endParaRPr>
          </a:p>
          <a:p>
            <a:r>
              <a:rPr lang="en-US" altLang="ja-JP" sz="2000" dirty="0">
                <a:latin typeface="Consolas" panose="020B0609020204030204" pitchFamily="49" charset="0"/>
                <a:ea typeface="+mj-ea"/>
              </a:rPr>
              <a:t>          [,1]      [,2]      [,3]      [,4]      [,5]      [,6]      [,7]</a:t>
            </a:r>
          </a:p>
          <a:p>
            <a:r>
              <a:rPr lang="en-US" altLang="ja-JP" sz="2000" dirty="0">
                <a:latin typeface="Consolas" panose="020B0609020204030204" pitchFamily="49" charset="0"/>
                <a:ea typeface="+mj-ea"/>
              </a:rPr>
              <a:t>[1,] 0.5843955 0.4890191 0.5507541 0.5466020 0.4347081 0.4318414 0.5496188</a:t>
            </a:r>
          </a:p>
          <a:p>
            <a:r>
              <a:rPr lang="en-US" altLang="ja-JP" sz="2000" dirty="0">
                <a:latin typeface="Consolas" panose="020B0609020204030204" pitchFamily="49" charset="0"/>
                <a:ea typeface="+mj-ea"/>
              </a:rPr>
              <a:t>[2,] 0.4057898 0.4125000 0.3239788 0.7122763 1.9777294 0.3819786 0.5984412</a:t>
            </a:r>
          </a:p>
          <a:p>
            <a:r>
              <a:rPr lang="en-US" altLang="ja-JP" sz="2000" dirty="0">
                <a:latin typeface="Consolas" panose="020B0609020204030204" pitchFamily="49" charset="0"/>
                <a:ea typeface="+mj-ea"/>
              </a:rPr>
              <a:t>          [,8]      [,9]     [,10]</a:t>
            </a:r>
          </a:p>
          <a:p>
            <a:r>
              <a:rPr lang="en-US" altLang="ja-JP" sz="2000" dirty="0">
                <a:latin typeface="Consolas" panose="020B0609020204030204" pitchFamily="49" charset="0"/>
                <a:ea typeface="+mj-ea"/>
              </a:rPr>
              <a:t>[1,] 0.5056577 0.5627170 0.6045362</a:t>
            </a:r>
          </a:p>
          <a:p>
            <a:r>
              <a:rPr lang="en-US" altLang="ja-JP" sz="2000" dirty="0">
                <a:latin typeface="Consolas" panose="020B0609020204030204" pitchFamily="49" charset="0"/>
                <a:ea typeface="+mj-ea"/>
              </a:rPr>
              <a:t>[2,] 0.2663090 0.4960411 0.4800705</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rowMeans</a:t>
            </a:r>
            <a:r>
              <a:rPr lang="en-US" altLang="ja-JP" sz="2000" dirty="0">
                <a:latin typeface="Consolas" panose="020B0609020204030204" pitchFamily="49" charset="0"/>
                <a:ea typeface="+mj-ea"/>
              </a:rPr>
              <a:t>(</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[1] 0.5259850 0.6055114</a:t>
            </a:r>
            <a:endParaRPr lang="ja-JP" altLang="en-US" sz="2000" dirty="0">
              <a:latin typeface="Consolas" panose="020B0609020204030204" pitchFamily="49" charset="0"/>
              <a:ea typeface="+mj-ea"/>
            </a:endParaRPr>
          </a:p>
        </p:txBody>
      </p:sp>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7837715" y="0"/>
            <a:ext cx="4354286" cy="1325563"/>
          </a:xfrm>
          <a:prstGeom prst="rect">
            <a:avLst/>
          </a:prstGeom>
          <a:solidFill>
            <a:schemeClr val="bg1"/>
          </a:solidFill>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 </a:t>
            </a:r>
            <a:r>
              <a:rPr lang="en-US" altLang="ja-JP" dirty="0">
                <a:latin typeface="+mj-ea"/>
              </a:rPr>
              <a:t>vs.</a:t>
            </a:r>
            <a:r>
              <a:rPr lang="ja-JP" altLang="en-US" dirty="0">
                <a:latin typeface="+mj-ea"/>
              </a:rPr>
              <a:t> </a:t>
            </a:r>
            <a:r>
              <a:rPr lang="en-US" altLang="ja-JP" dirty="0">
                <a:latin typeface="+mj-ea"/>
              </a:rPr>
              <a:t>GAM</a:t>
            </a:r>
            <a:endParaRPr lang="ja-JP" altLang="en-US" dirty="0">
              <a:latin typeface="+mj-ea"/>
            </a:endParaRPr>
          </a:p>
        </p:txBody>
      </p:sp>
      <p:sp>
        <p:nvSpPr>
          <p:cNvPr id="4" name="テキスト ボックス 3">
            <a:extLst>
              <a:ext uri="{FF2B5EF4-FFF2-40B4-BE49-F238E27FC236}">
                <a16:creationId xmlns:a16="http://schemas.microsoft.com/office/drawing/2014/main" id="{5E38B5F0-13EF-411E-8375-C331104BD0A2}"/>
              </a:ext>
            </a:extLst>
          </p:cNvPr>
          <p:cNvSpPr txBox="1"/>
          <p:nvPr/>
        </p:nvSpPr>
        <p:spPr>
          <a:xfrm>
            <a:off x="6096000" y="5429580"/>
            <a:ext cx="5344887" cy="1107996"/>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平均したら</a:t>
            </a:r>
            <a:r>
              <a:rPr lang="en-US" altLang="ja-JP" sz="2800" dirty="0">
                <a:latin typeface="+mj-ea"/>
                <a:ea typeface="+mj-ea"/>
              </a:rPr>
              <a:t>GLM</a:t>
            </a:r>
            <a:r>
              <a:rPr lang="ja-JP" altLang="en-US" sz="2800" dirty="0">
                <a:latin typeface="+mj-ea"/>
                <a:ea typeface="+mj-ea"/>
              </a:rPr>
              <a:t>の方がよい</a:t>
            </a:r>
            <a:endParaRPr lang="en-US" altLang="ja-JP" sz="2800" dirty="0">
              <a:latin typeface="+mj-ea"/>
              <a:ea typeface="+mj-ea"/>
            </a:endParaRPr>
          </a:p>
          <a:p>
            <a:pPr>
              <a:spcAft>
                <a:spcPts val="1200"/>
              </a:spcAft>
            </a:pPr>
            <a:r>
              <a:rPr lang="en-US" altLang="ja-JP" sz="2800" dirty="0">
                <a:latin typeface="+mj-ea"/>
                <a:ea typeface="+mj-ea"/>
              </a:rPr>
              <a:t>GAM</a:t>
            </a:r>
            <a:r>
              <a:rPr lang="ja-JP" altLang="en-US" sz="2800" dirty="0">
                <a:latin typeface="+mj-ea"/>
                <a:ea typeface="+mj-ea"/>
              </a:rPr>
              <a:t>はすごく悪いときがある</a:t>
            </a:r>
            <a:endParaRPr lang="en-US" altLang="ja-JP" sz="2800" dirty="0">
              <a:latin typeface="+mj-ea"/>
              <a:ea typeface="+mj-ea"/>
            </a:endParaRPr>
          </a:p>
        </p:txBody>
      </p:sp>
    </p:spTree>
    <p:extLst>
      <p:ext uri="{BB962C8B-B14F-4D97-AF65-F5344CB8AC3E}">
        <p14:creationId xmlns:p14="http://schemas.microsoft.com/office/powerpoint/2010/main" val="35062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ホームワーク③</a:t>
            </a:r>
          </a:p>
        </p:txBody>
      </p:sp>
      <p:sp>
        <p:nvSpPr>
          <p:cNvPr id="3" name="テキスト ボックス 2">
            <a:extLst>
              <a:ext uri="{FF2B5EF4-FFF2-40B4-BE49-F238E27FC236}">
                <a16:creationId xmlns:a16="http://schemas.microsoft.com/office/drawing/2014/main" id="{C9266A2F-5F2E-4B3E-B82C-E245FDD34883}"/>
              </a:ext>
            </a:extLst>
          </p:cNvPr>
          <p:cNvSpPr txBox="1"/>
          <p:nvPr/>
        </p:nvSpPr>
        <p:spPr>
          <a:xfrm>
            <a:off x="472631" y="1767319"/>
            <a:ext cx="11062231" cy="153888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の結果から、年トレンドを算出してみよう</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さらに、残差リサンプリングによって、その信頼区間も求めてみよう</a:t>
            </a:r>
            <a:endParaRPr kumimoji="1" lang="ja-JP" altLang="en-US" sz="2800" dirty="0">
              <a:latin typeface="+mj-ea"/>
              <a:ea typeface="+mj-ea"/>
            </a:endParaRPr>
          </a:p>
        </p:txBody>
      </p:sp>
    </p:spTree>
    <p:extLst>
      <p:ext uri="{BB962C8B-B14F-4D97-AF65-F5344CB8AC3E}">
        <p14:creationId xmlns:p14="http://schemas.microsoft.com/office/powerpoint/2010/main" val="2984571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まとめ（シャコ）</a:t>
            </a:r>
          </a:p>
        </p:txBody>
      </p:sp>
      <p:sp>
        <p:nvSpPr>
          <p:cNvPr id="4" name="テキスト ボックス 3">
            <a:extLst>
              <a:ext uri="{FF2B5EF4-FFF2-40B4-BE49-F238E27FC236}">
                <a16:creationId xmlns:a16="http://schemas.microsoft.com/office/drawing/2014/main" id="{88D7F7A6-48AD-4B68-9B33-F87791C8AAAA}"/>
              </a:ext>
            </a:extLst>
          </p:cNvPr>
          <p:cNvSpPr txBox="1"/>
          <p:nvPr/>
        </p:nvSpPr>
        <p:spPr>
          <a:xfrm>
            <a:off x="472631" y="1767319"/>
            <a:ext cx="11062231" cy="344709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における様々な確率分布</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のモデル診断</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交互作用や二乗項の使い方</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年トレンドおよびその信頼区間の求め方</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の解析手法</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モデル選択：</a:t>
            </a:r>
            <a:r>
              <a:rPr lang="en-US" altLang="ja-JP" sz="2800" dirty="0">
                <a:latin typeface="+mj-ea"/>
                <a:ea typeface="+mj-ea"/>
              </a:rPr>
              <a:t>AIC</a:t>
            </a:r>
            <a:r>
              <a:rPr lang="ja-JP" altLang="en-US" sz="2800" dirty="0">
                <a:latin typeface="+mj-ea"/>
                <a:ea typeface="+mj-ea"/>
              </a:rPr>
              <a:t>や交差検証</a:t>
            </a:r>
            <a:endParaRPr lang="en-US" altLang="ja-JP" sz="2800" dirty="0">
              <a:latin typeface="+mj-ea"/>
              <a:ea typeface="+mj-ea"/>
            </a:endParaRPr>
          </a:p>
        </p:txBody>
      </p:sp>
    </p:spTree>
    <p:extLst>
      <p:ext uri="{BB962C8B-B14F-4D97-AF65-F5344CB8AC3E}">
        <p14:creationId xmlns:p14="http://schemas.microsoft.com/office/powerpoint/2010/main" val="3699681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2</a:t>
            </a:r>
            <a:r>
              <a:rPr lang="ja-JP" altLang="en-US" dirty="0">
                <a:latin typeface="+mj-ea"/>
              </a:rPr>
              <a:t>：ミナミマグロの延縄</a:t>
            </a:r>
            <a:r>
              <a:rPr lang="en-US" altLang="ja-JP" dirty="0">
                <a:latin typeface="+mj-ea"/>
              </a:rPr>
              <a:t>CPUE</a:t>
            </a:r>
            <a:endParaRPr lang="ja-JP" altLang="en-US" dirty="0">
              <a:latin typeface="+mj-ea"/>
            </a:endParaRPr>
          </a:p>
        </p:txBody>
      </p:sp>
      <p:sp>
        <p:nvSpPr>
          <p:cNvPr id="3" name="タイトル 1">
            <a:extLst>
              <a:ext uri="{FF2B5EF4-FFF2-40B4-BE49-F238E27FC236}">
                <a16:creationId xmlns:a16="http://schemas.microsoft.com/office/drawing/2014/main" id="{2A74BBC2-6D63-4B23-8E4C-9A2547EF2209}"/>
              </a:ext>
            </a:extLst>
          </p:cNvPr>
          <p:cNvSpPr txBox="1">
            <a:spLocks/>
          </p:cNvSpPr>
          <p:nvPr/>
        </p:nvSpPr>
        <p:spPr>
          <a:xfrm>
            <a:off x="-898649" y="5777963"/>
            <a:ext cx="5399314" cy="929988"/>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en-US" altLang="ja-JP" sz="2400" dirty="0">
                <a:latin typeface="+mj-ea"/>
              </a:rPr>
              <a:t>1969</a:t>
            </a:r>
            <a:r>
              <a:rPr lang="ja-JP" altLang="en-US" sz="2400" dirty="0">
                <a:latin typeface="+mj-ea"/>
              </a:rPr>
              <a:t>年以降の海域</a:t>
            </a:r>
            <a:r>
              <a:rPr lang="en-US" altLang="ja-JP" sz="2400" dirty="0">
                <a:latin typeface="+mj-ea"/>
              </a:rPr>
              <a:t>4</a:t>
            </a:r>
            <a:r>
              <a:rPr lang="ja-JP" altLang="en-US" sz="2400" dirty="0">
                <a:latin typeface="+mj-ea"/>
              </a:rPr>
              <a:t>～</a:t>
            </a:r>
            <a:r>
              <a:rPr lang="en-US" altLang="ja-JP" sz="2400" dirty="0">
                <a:latin typeface="+mj-ea"/>
              </a:rPr>
              <a:t>9</a:t>
            </a:r>
            <a:r>
              <a:rPr lang="ja-JP" altLang="en-US" sz="2400" dirty="0">
                <a:latin typeface="+mj-ea"/>
              </a:rPr>
              <a:t>を使用</a:t>
            </a:r>
          </a:p>
        </p:txBody>
      </p:sp>
      <p:pic>
        <p:nvPicPr>
          <p:cNvPr id="6" name="図 5">
            <a:extLst>
              <a:ext uri="{FF2B5EF4-FFF2-40B4-BE49-F238E27FC236}">
                <a16:creationId xmlns:a16="http://schemas.microsoft.com/office/drawing/2014/main" id="{235289D2-92C9-44E0-813C-4AA870E1F809}"/>
              </a:ext>
            </a:extLst>
          </p:cNvPr>
          <p:cNvPicPr>
            <a:picLocks noChangeAspect="1"/>
          </p:cNvPicPr>
          <p:nvPr/>
        </p:nvPicPr>
        <p:blipFill>
          <a:blip r:embed="rId2"/>
          <a:stretch>
            <a:fillRect/>
          </a:stretch>
        </p:blipFill>
        <p:spPr>
          <a:xfrm>
            <a:off x="4500665" y="4182558"/>
            <a:ext cx="7691335" cy="2614793"/>
          </a:xfrm>
          <a:prstGeom prst="rect">
            <a:avLst/>
          </a:prstGeom>
        </p:spPr>
      </p:pic>
      <p:sp>
        <p:nvSpPr>
          <p:cNvPr id="4" name="テキスト ボックス 3">
            <a:extLst>
              <a:ext uri="{FF2B5EF4-FFF2-40B4-BE49-F238E27FC236}">
                <a16:creationId xmlns:a16="http://schemas.microsoft.com/office/drawing/2014/main" id="{74CAC196-DCE1-48EA-AD1D-8CD021BC3DA6}"/>
              </a:ext>
            </a:extLst>
          </p:cNvPr>
          <p:cNvSpPr txBox="1"/>
          <p:nvPr/>
        </p:nvSpPr>
        <p:spPr>
          <a:xfrm>
            <a:off x="516173" y="1730474"/>
            <a:ext cx="11468998" cy="270843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漁獲量データは漁獲尾数で与えられる（整数）</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0</a:t>
            </a:r>
            <a:r>
              <a:rPr lang="ja-JP" altLang="en-US" sz="2800" dirty="0">
                <a:solidFill>
                  <a:srgbClr val="0000FF"/>
                </a:solidFill>
                <a:latin typeface="+mj-ea"/>
                <a:ea typeface="+mj-ea"/>
              </a:rPr>
              <a:t>データが含まれる（ただし１％）</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負の二項分布が使えそうだが</a:t>
            </a:r>
            <a:r>
              <a:rPr lang="en-US" altLang="ja-JP" sz="2800" dirty="0">
                <a:latin typeface="+mj-ea"/>
                <a:ea typeface="+mj-ea"/>
              </a:rPr>
              <a:t>…</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ここでは（あえて）、ゼロ過剰モデル </a:t>
            </a:r>
            <a:r>
              <a:rPr lang="en-US" altLang="ja-JP" sz="2800" dirty="0">
                <a:latin typeface="+mj-ea"/>
                <a:ea typeface="+mj-ea"/>
              </a:rPr>
              <a:t>(zero inflated model)</a:t>
            </a:r>
            <a:r>
              <a:rPr lang="ja-JP" altLang="en-US" sz="2800" dirty="0">
                <a:latin typeface="+mj-ea"/>
                <a:ea typeface="+mj-ea"/>
              </a:rPr>
              <a:t>と</a:t>
            </a:r>
            <a:r>
              <a:rPr lang="en-US" altLang="ja-JP" sz="2800" dirty="0">
                <a:latin typeface="+mj-ea"/>
                <a:ea typeface="+mj-ea"/>
              </a:rPr>
              <a:t>delta GLM</a:t>
            </a:r>
            <a:r>
              <a:rPr lang="ja-JP" altLang="en-US" sz="2800" dirty="0" err="1">
                <a:latin typeface="+mj-ea"/>
                <a:ea typeface="+mj-ea"/>
              </a:rPr>
              <a:t>を紹</a:t>
            </a:r>
            <a:r>
              <a:rPr lang="ja-JP" altLang="en-US" sz="2800" dirty="0">
                <a:latin typeface="+mj-ea"/>
                <a:ea typeface="+mj-ea"/>
              </a:rPr>
              <a:t>介する</a:t>
            </a:r>
            <a:endParaRPr lang="en-US" altLang="ja-JP" sz="2800" dirty="0">
              <a:latin typeface="+mj-ea"/>
              <a:ea typeface="+mj-ea"/>
            </a:endParaRPr>
          </a:p>
        </p:txBody>
      </p:sp>
      <p:sp>
        <p:nvSpPr>
          <p:cNvPr id="7" name="正方形/長方形 6">
            <a:extLst>
              <a:ext uri="{FF2B5EF4-FFF2-40B4-BE49-F238E27FC236}">
                <a16:creationId xmlns:a16="http://schemas.microsoft.com/office/drawing/2014/main" id="{50D0CEBC-5291-4CCC-A638-AC798EE716B8}"/>
              </a:ext>
            </a:extLst>
          </p:cNvPr>
          <p:cNvSpPr/>
          <p:nvPr/>
        </p:nvSpPr>
        <p:spPr>
          <a:xfrm>
            <a:off x="6988629" y="5867400"/>
            <a:ext cx="4125685" cy="751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CAC4A8-FD9D-4723-8EC2-794E9C74D4DB}"/>
              </a:ext>
            </a:extLst>
          </p:cNvPr>
          <p:cNvSpPr/>
          <p:nvPr/>
        </p:nvSpPr>
        <p:spPr>
          <a:xfrm>
            <a:off x="6858820" y="1361142"/>
            <a:ext cx="5229765" cy="369332"/>
          </a:xfrm>
          <a:prstGeom prst="rect">
            <a:avLst/>
          </a:prstGeom>
        </p:spPr>
        <p:txBody>
          <a:bodyPr wrap="none">
            <a:spAutoFit/>
          </a:bodyPr>
          <a:lstStyle/>
          <a:p>
            <a:r>
              <a:rPr lang="ja-JP" altLang="en-US" dirty="0"/>
              <a:t>https://www.ccsbt.org/en/content/sbt-data</a:t>
            </a:r>
          </a:p>
        </p:txBody>
      </p:sp>
    </p:spTree>
    <p:extLst>
      <p:ext uri="{BB962C8B-B14F-4D97-AF65-F5344CB8AC3E}">
        <p14:creationId xmlns:p14="http://schemas.microsoft.com/office/powerpoint/2010/main" val="3169621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D60F-C3F1-4028-AA78-00EC04A0153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 </a:t>
            </a:r>
            <a:r>
              <a:rPr lang="en-US" altLang="ja-JP" dirty="0">
                <a:latin typeface="+mj-ea"/>
              </a:rPr>
              <a:t>(zero inflated model</a:t>
            </a:r>
            <a:r>
              <a:rPr lang="ja-JP" altLang="en-US" dirty="0">
                <a:latin typeface="+mj-ea"/>
              </a:rPr>
              <a:t>）</a:t>
            </a:r>
          </a:p>
        </p:txBody>
      </p:sp>
      <p:sp>
        <p:nvSpPr>
          <p:cNvPr id="3" name="テキスト ボックス 2">
            <a:extLst>
              <a:ext uri="{FF2B5EF4-FFF2-40B4-BE49-F238E27FC236}">
                <a16:creationId xmlns:a16="http://schemas.microsoft.com/office/drawing/2014/main" id="{DAA044F4-B1DF-446D-BCC3-DFD6E82DA4C6}"/>
              </a:ext>
            </a:extLst>
          </p:cNvPr>
          <p:cNvSpPr txBox="1"/>
          <p:nvPr/>
        </p:nvSpPr>
        <p:spPr>
          <a:xfrm>
            <a:off x="516173" y="1730474"/>
            <a:ext cx="11468998" cy="153888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ポワソン分布や負の二項分布は</a:t>
            </a:r>
            <a:r>
              <a:rPr lang="en-US" altLang="ja-JP" sz="2800" dirty="0">
                <a:latin typeface="+mj-ea"/>
                <a:ea typeface="+mj-ea"/>
              </a:rPr>
              <a:t>0</a:t>
            </a:r>
            <a:r>
              <a:rPr lang="ja-JP" altLang="en-US" sz="2800" dirty="0">
                <a:latin typeface="+mj-ea"/>
                <a:ea typeface="+mj-ea"/>
              </a:rPr>
              <a:t>データを扱えるが、実際のデータにはそこから期待されるよりも多くの０データが含まれることが多い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ポワソン </a:t>
            </a:r>
            <a:r>
              <a:rPr lang="en-US" altLang="ja-JP" sz="2800" dirty="0">
                <a:latin typeface="+mj-ea"/>
                <a:ea typeface="+mj-ea"/>
              </a:rPr>
              <a:t>/ </a:t>
            </a:r>
            <a:r>
              <a:rPr lang="ja-JP" altLang="en-US" sz="2800" dirty="0">
                <a:latin typeface="+mj-ea"/>
                <a:ea typeface="+mj-ea"/>
              </a:rPr>
              <a:t>負の二項分布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D222C70-E7DA-485F-A810-886419BCB7AD}"/>
                  </a:ext>
                </a:extLst>
              </p:cNvPr>
              <p:cNvSpPr txBox="1"/>
              <p:nvPr/>
            </p:nvSpPr>
            <p:spPr>
              <a:xfrm>
                <a:off x="3559626" y="3431191"/>
                <a:ext cx="7669920" cy="159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Pr</m:t>
                      </m:r>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𝑦</m:t>
                              </m:r>
                            </m:e>
                            <m:sub>
                              <m:r>
                                <a:rPr lang="en-US" altLang="ja-JP" sz="2800" b="0" i="1" smtClean="0">
                                  <a:latin typeface="Cambria Math" panose="02040503050406030204" pitchFamily="18" charset="0"/>
                                </a:rPr>
                                <m:t>𝑖</m:t>
                              </m:r>
                            </m:sub>
                          </m:sSub>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h</m:t>
                          </m:r>
                        </m:e>
                      </m:d>
                      <m:r>
                        <a:rPr lang="en-US" altLang="ja-JP" sz="2800" b="0" i="1" smtClean="0">
                          <a:latin typeface="Cambria Math" panose="02040503050406030204" pitchFamily="18" charset="0"/>
                        </a:rPr>
                        <m:t>=</m:t>
                      </m:r>
                      <m:d>
                        <m:dPr>
                          <m:begChr m:val="{"/>
                          <m:endChr m:val=""/>
                          <m:ctrlPr>
                            <a:rPr lang="en-US" altLang="ja-JP" sz="2800" b="0" i="1" smtClean="0">
                              <a:latin typeface="Cambria Math" panose="02040503050406030204" pitchFamily="18" charset="0"/>
                            </a:rPr>
                          </m:ctrlPr>
                        </m:dPr>
                        <m:e>
                          <m:eqArr>
                            <m:eqArrPr>
                              <m:ctrlPr>
                                <a:rPr lang="en-US" altLang="ja-JP" sz="2800" b="0" i="1" smtClean="0">
                                  <a:latin typeface="Cambria Math" panose="02040503050406030204" pitchFamily="18" charset="0"/>
                                </a:rPr>
                              </m:ctrlPr>
                            </m:eqArrPr>
                            <m:e>
                              <m:sSub>
                                <m:sSubPr>
                                  <m:ctrlPr>
                                    <a:rPr lang="en-US" altLang="ja-JP" sz="2800" b="0" i="1" smtClean="0">
                                      <a:solidFill>
                                        <a:srgbClr val="0000FF"/>
                                      </a:solidFill>
                                      <a:latin typeface="Cambria Math" panose="02040503050406030204" pitchFamily="18" charset="0"/>
                                    </a:rPr>
                                  </m:ctrlPr>
                                </m:sSubPr>
                                <m:e>
                                  <m:r>
                                    <a:rPr lang="ja-JP" altLang="en-US" sz="2800" b="0" i="1" smtClean="0">
                                      <a:solidFill>
                                        <a:srgbClr val="0000FF"/>
                                      </a:solidFill>
                                      <a:latin typeface="Cambria Math" panose="02040503050406030204" pitchFamily="18" charset="0"/>
                                    </a:rPr>
                                    <m:t>𝜋</m:t>
                                  </m:r>
                                </m:e>
                                <m:sub>
                                  <m:r>
                                    <a:rPr lang="en-US" altLang="ja-JP" sz="2800" b="0" i="1" smtClean="0">
                                      <a:solidFill>
                                        <a:srgbClr val="0000FF"/>
                                      </a:solidFill>
                                      <a:latin typeface="Cambria Math" panose="02040503050406030204" pitchFamily="18" charset="0"/>
                                    </a:rPr>
                                    <m:t>𝑖</m:t>
                                  </m:r>
                                </m:sub>
                              </m:sSub>
                              <m:r>
                                <a:rPr lang="en-US" altLang="ja-JP" sz="2800" b="0" i="1" smtClean="0">
                                  <a:latin typeface="Cambria Math" panose="02040503050406030204" pitchFamily="18" charset="0"/>
                                </a:rPr>
                                <m:t>+</m:t>
                              </m:r>
                              <m:d>
                                <m:dPr>
                                  <m:ctrlPr>
                                    <a:rPr lang="en-US" altLang="ja-JP" sz="2800" b="0" i="1" smtClean="0">
                                      <a:solidFill>
                                        <a:srgbClr val="FF0000"/>
                                      </a:solidFill>
                                      <a:latin typeface="Cambria Math" panose="02040503050406030204" pitchFamily="18" charset="0"/>
                                    </a:rPr>
                                  </m:ctrlPr>
                                </m:dPr>
                                <m:e>
                                  <m:r>
                                    <a:rPr lang="en-US" altLang="ja-JP" sz="2800" b="0" i="1" smtClean="0">
                                      <a:solidFill>
                                        <a:srgbClr val="FF0000"/>
                                      </a:solidFill>
                                      <a:latin typeface="Cambria Math" panose="02040503050406030204" pitchFamily="18" charset="0"/>
                                    </a:rPr>
                                    <m:t>1−</m:t>
                                  </m:r>
                                  <m:sSub>
                                    <m:sSubPr>
                                      <m:ctrlPr>
                                        <a:rPr lang="en-US" altLang="ja-JP" sz="2800" b="0" i="1" smtClean="0">
                                          <a:solidFill>
                                            <a:srgbClr val="FF0000"/>
                                          </a:solidFill>
                                          <a:latin typeface="Cambria Math" panose="02040503050406030204" pitchFamily="18" charset="0"/>
                                        </a:rPr>
                                      </m:ctrlPr>
                                    </m:sSubPr>
                                    <m:e>
                                      <m:r>
                                        <a:rPr lang="ja-JP" altLang="en-US" sz="2800" b="0" i="1" smtClean="0">
                                          <a:solidFill>
                                            <a:srgbClr val="FF0000"/>
                                          </a:solidFill>
                                          <a:latin typeface="Cambria Math" panose="02040503050406030204" pitchFamily="18" charset="0"/>
                                        </a:rPr>
                                        <m:t>𝜋</m:t>
                                      </m:r>
                                    </m:e>
                                    <m:sub>
                                      <m:r>
                                        <a:rPr lang="en-US" altLang="ja-JP" sz="2800" b="0" i="1" smtClean="0">
                                          <a:solidFill>
                                            <a:srgbClr val="FF0000"/>
                                          </a:solidFill>
                                          <a:latin typeface="Cambria Math" panose="02040503050406030204" pitchFamily="18" charset="0"/>
                                        </a:rPr>
                                        <m:t>𝑖</m:t>
                                      </m:r>
                                    </m:sub>
                                  </m:sSub>
                                </m:e>
                              </m:d>
                              <m:func>
                                <m:funcPr>
                                  <m:ctrlPr>
                                    <a:rPr lang="en-US" altLang="ja-JP"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ja-JP" sz="2800" b="0" i="0" smtClean="0">
                                      <a:solidFill>
                                        <a:srgbClr val="FF0000"/>
                                      </a:solidFill>
                                      <a:latin typeface="Cambria Math" panose="02040503050406030204" pitchFamily="18" charset="0"/>
                                      <a:ea typeface="Cambria Math" panose="02040503050406030204" pitchFamily="18" charset="0"/>
                                    </a:rPr>
                                    <m:t>exp</m:t>
                                  </m:r>
                                </m:fName>
                                <m:e>
                                  <m:d>
                                    <m:dPr>
                                      <m:ctrlPr>
                                        <a:rPr lang="en-US" altLang="ja-JP" sz="2800" b="0" i="1" smtClean="0">
                                          <a:solidFill>
                                            <a:srgbClr val="FF0000"/>
                                          </a:solidFill>
                                          <a:latin typeface="Cambria Math" panose="02040503050406030204" pitchFamily="18" charset="0"/>
                                          <a:ea typeface="Cambria Math" panose="02040503050406030204" pitchFamily="18" charset="0"/>
                                        </a:rPr>
                                      </m:ctrlPr>
                                    </m:dPr>
                                    <m:e>
                                      <m:r>
                                        <a:rPr lang="en-US" altLang="ja-JP" sz="2800" b="0" i="1" smtClean="0">
                                          <a:solidFill>
                                            <a:srgbClr val="FF0000"/>
                                          </a:solidFill>
                                          <a:latin typeface="Cambria Math" panose="02040503050406030204" pitchFamily="18" charset="0"/>
                                          <a:ea typeface="Cambria Math" panose="02040503050406030204" pitchFamily="18" charset="0"/>
                                        </a:rPr>
                                        <m:t>−</m:t>
                                      </m:r>
                                      <m:sSub>
                                        <m:sSubPr>
                                          <m:ctrlPr>
                                            <a:rPr lang="en-US" altLang="ja-JP" sz="2800" b="0" i="1" smtClean="0">
                                              <a:solidFill>
                                                <a:srgbClr val="FF0000"/>
                                              </a:solidFill>
                                              <a:latin typeface="Cambria Math" panose="02040503050406030204" pitchFamily="18" charset="0"/>
                                              <a:ea typeface="Cambria Math" panose="02040503050406030204" pitchFamily="18" charset="0"/>
                                            </a:rPr>
                                          </m:ctrlPr>
                                        </m:sSubPr>
                                        <m:e>
                                          <m:r>
                                            <a:rPr lang="ja-JP" altLang="en-US" sz="2800" b="0" i="1" smtClean="0">
                                              <a:solidFill>
                                                <a:srgbClr val="FF0000"/>
                                              </a:solidFill>
                                              <a:latin typeface="Cambria Math" panose="02040503050406030204" pitchFamily="18" charset="0"/>
                                              <a:ea typeface="Cambria Math" panose="02040503050406030204" pitchFamily="18" charset="0"/>
                                            </a:rPr>
                                            <m:t>𝜇</m:t>
                                          </m:r>
                                        </m:e>
                                        <m:sub>
                                          <m:r>
                                            <a:rPr lang="en-US" altLang="ja-JP" sz="2800" b="0" i="1" smtClean="0">
                                              <a:solidFill>
                                                <a:srgbClr val="FF0000"/>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=0</m:t>
                              </m:r>
                            </m:e>
                            <m:e>
                              <m:d>
                                <m:dPr>
                                  <m:ctrlPr>
                                    <a:rPr lang="en-US" altLang="ja-JP" sz="2800" b="0" i="1" smtClean="0">
                                      <a:solidFill>
                                        <a:schemeClr val="tx1"/>
                                      </a:solidFill>
                                      <a:latin typeface="Cambria Math" panose="02040503050406030204" pitchFamily="18" charset="0"/>
                                    </a:rPr>
                                  </m:ctrlPr>
                                </m:dPr>
                                <m:e>
                                  <m:r>
                                    <a:rPr lang="en-US" altLang="ja-JP" sz="2800" b="0" i="1" smtClean="0">
                                      <a:solidFill>
                                        <a:schemeClr val="tx1"/>
                                      </a:solidFill>
                                      <a:latin typeface="Cambria Math" panose="02040503050406030204" pitchFamily="18" charset="0"/>
                                    </a:rPr>
                                    <m:t>1−</m:t>
                                  </m:r>
                                  <m:sSub>
                                    <m:sSubPr>
                                      <m:ctrlPr>
                                        <a:rPr lang="en-US" altLang="ja-JP" sz="2800" b="0" i="1" smtClean="0">
                                          <a:solidFill>
                                            <a:schemeClr val="tx1"/>
                                          </a:solidFill>
                                          <a:latin typeface="Cambria Math" panose="02040503050406030204" pitchFamily="18" charset="0"/>
                                        </a:rPr>
                                      </m:ctrlPr>
                                    </m:sSubPr>
                                    <m:e>
                                      <m:r>
                                        <a:rPr lang="ja-JP" altLang="en-US" sz="2800" b="0" i="1" smtClean="0">
                                          <a:solidFill>
                                            <a:schemeClr val="tx1"/>
                                          </a:solidFill>
                                          <a:latin typeface="Cambria Math" panose="02040503050406030204" pitchFamily="18" charset="0"/>
                                        </a:rPr>
                                        <m:t>𝜋</m:t>
                                      </m:r>
                                    </m:e>
                                    <m:sub>
                                      <m:r>
                                        <a:rPr lang="en-US" altLang="ja-JP" sz="2800" b="0" i="1" smtClean="0">
                                          <a:solidFill>
                                            <a:schemeClr val="tx1"/>
                                          </a:solidFill>
                                          <a:latin typeface="Cambria Math" panose="02040503050406030204" pitchFamily="18" charset="0"/>
                                        </a:rPr>
                                        <m:t>𝑖</m:t>
                                      </m:r>
                                    </m:sub>
                                  </m:sSub>
                                </m:e>
                              </m:d>
                              <m:func>
                                <m:funcPr>
                                  <m:ctrlPr>
                                    <a:rPr lang="en-US" altLang="ja-JP" sz="2800" b="0" i="1" smtClean="0">
                                      <a:solidFill>
                                        <a:schemeClr val="tx1"/>
                                      </a:solidFill>
                                      <a:latin typeface="Cambria Math" panose="02040503050406030204" pitchFamily="18" charset="0"/>
                                      <a:ea typeface="Cambria Math" panose="02040503050406030204" pitchFamily="18" charset="0"/>
                                    </a:rPr>
                                  </m:ctrlPr>
                                </m:funcPr>
                                <m:fName>
                                  <m:f>
                                    <m:fPr>
                                      <m:ctrlPr>
                                        <a:rPr lang="en-US" altLang="ja-JP" sz="2800" b="0" i="1" smtClean="0">
                                          <a:solidFill>
                                            <a:schemeClr val="tx1"/>
                                          </a:solidFill>
                                          <a:latin typeface="Cambria Math" panose="02040503050406030204" pitchFamily="18" charset="0"/>
                                          <a:ea typeface="Cambria Math" panose="02040503050406030204" pitchFamily="18" charset="0"/>
                                        </a:rPr>
                                      </m:ctrlPr>
                                    </m:fPr>
                                    <m:num>
                                      <m:sSubSup>
                                        <m:sSubSupPr>
                                          <m:ctrlPr>
                                            <a:rPr lang="en-US" altLang="ja-JP" sz="2800" b="0" i="1" smtClean="0">
                                              <a:solidFill>
                                                <a:schemeClr val="tx1"/>
                                              </a:solidFill>
                                              <a:latin typeface="Cambria Math" panose="02040503050406030204" pitchFamily="18" charset="0"/>
                                              <a:ea typeface="Cambria Math" panose="02040503050406030204" pitchFamily="18" charset="0"/>
                                            </a:rPr>
                                          </m:ctrlPr>
                                        </m:sSubSup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up>
                                          <m:r>
                                            <a:rPr lang="en-US" altLang="ja-JP" sz="2800" b="0" i="1" smtClean="0">
                                              <a:solidFill>
                                                <a:schemeClr val="tx1"/>
                                              </a:solidFill>
                                              <a:latin typeface="Cambria Math" panose="02040503050406030204" pitchFamily="18" charset="0"/>
                                              <a:ea typeface="Cambria Math" panose="02040503050406030204" pitchFamily="18" charset="0"/>
                                            </a:rPr>
                                            <m:t>h</m:t>
                                          </m:r>
                                        </m:sup>
                                      </m:sSubSup>
                                    </m:num>
                                    <m:den>
                                      <m:r>
                                        <a:rPr lang="en-US" altLang="ja-JP" sz="2800" b="0" i="1" smtClean="0">
                                          <a:solidFill>
                                            <a:schemeClr val="tx1"/>
                                          </a:solidFill>
                                          <a:latin typeface="Cambria Math" panose="02040503050406030204" pitchFamily="18" charset="0"/>
                                          <a:ea typeface="Cambria Math" panose="02040503050406030204" pitchFamily="18" charset="0"/>
                                        </a:rPr>
                                        <m:t>h</m:t>
                                      </m:r>
                                      <m:r>
                                        <a:rPr lang="en-US" altLang="ja-JP" sz="2800" b="0" i="1" smtClean="0">
                                          <a:solidFill>
                                            <a:schemeClr val="tx1"/>
                                          </a:solidFill>
                                          <a:latin typeface="Cambria Math" panose="02040503050406030204" pitchFamily="18" charset="0"/>
                                          <a:ea typeface="Cambria Math" panose="02040503050406030204" pitchFamily="18" charset="0"/>
                                        </a:rPr>
                                        <m:t>!</m:t>
                                      </m:r>
                                    </m:den>
                                  </m:f>
                                  <m:r>
                                    <m:rPr>
                                      <m:sty m:val="p"/>
                                    </m:rPr>
                                    <a:rPr lang="en-US" altLang="ja-JP" sz="2800" b="0" i="0" smtClean="0">
                                      <a:solidFill>
                                        <a:schemeClr val="tx1"/>
                                      </a:solidFill>
                                      <a:latin typeface="Cambria Math" panose="02040503050406030204" pitchFamily="18" charset="0"/>
                                      <a:ea typeface="Cambria Math" panose="02040503050406030204" pitchFamily="18" charset="0"/>
                                    </a:rPr>
                                    <m:t>exp</m:t>
                                  </m:r>
                                </m:fName>
                                <m:e>
                                  <m:d>
                                    <m:dPr>
                                      <m:ctrlPr>
                                        <a:rPr lang="en-US" altLang="ja-JP" sz="2800" b="0" i="1" smtClean="0">
                                          <a:solidFill>
                                            <a:schemeClr val="tx1"/>
                                          </a:solidFill>
                                          <a:latin typeface="Cambria Math" panose="02040503050406030204" pitchFamily="18" charset="0"/>
                                          <a:ea typeface="Cambria Math" panose="02040503050406030204" pitchFamily="18" charset="0"/>
                                        </a:rPr>
                                      </m:ctrlPr>
                                    </m:dPr>
                                    <m:e>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0" i="1" smtClean="0">
                                              <a:solidFill>
                                                <a:schemeClr val="tx1"/>
                                              </a:solidFill>
                                              <a:latin typeface="Cambria Math" panose="02040503050406030204" pitchFamily="18" charset="0"/>
                                              <a:ea typeface="Cambria Math" panose="02040503050406030204" pitchFamily="18" charset="0"/>
                                            </a:rPr>
                                          </m:ctrlPr>
                                        </m:sSub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&amp;,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≥1</m:t>
                              </m:r>
                            </m:e>
                          </m:eqArr>
                        </m:e>
                      </m: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0D222C70-E7DA-485F-A810-886419BCB7AD}"/>
                  </a:ext>
                </a:extLst>
              </p:cNvPr>
              <p:cNvSpPr txBox="1">
                <a:spLocks noRot="1" noChangeAspect="1" noMove="1" noResize="1" noEditPoints="1" noAdjustHandles="1" noChangeArrowheads="1" noChangeShapeType="1" noTextEdit="1"/>
              </p:cNvSpPr>
              <p:nvPr/>
            </p:nvSpPr>
            <p:spPr>
              <a:xfrm>
                <a:off x="3559626" y="3431191"/>
                <a:ext cx="7669920" cy="1595501"/>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5628F82-5773-4BD5-99DF-13DB5CF2771D}"/>
              </a:ext>
            </a:extLst>
          </p:cNvPr>
          <p:cNvSpPr txBox="1"/>
          <p:nvPr/>
        </p:nvSpPr>
        <p:spPr>
          <a:xfrm>
            <a:off x="838200" y="3419717"/>
            <a:ext cx="3262432" cy="461665"/>
          </a:xfrm>
          <a:prstGeom prst="rect">
            <a:avLst/>
          </a:prstGeom>
          <a:solidFill>
            <a:srgbClr val="FFFFCC"/>
          </a:solidFill>
        </p:spPr>
        <p:txBody>
          <a:bodyPr wrap="none" rtlCol="0">
            <a:spAutoFit/>
          </a:bodyPr>
          <a:lstStyle/>
          <a:p>
            <a:pPr algn="ctr"/>
            <a:r>
              <a:rPr lang="ja-JP" altLang="en-US" sz="2400" dirty="0">
                <a:latin typeface="+mj-ea"/>
                <a:ea typeface="+mj-ea"/>
              </a:rPr>
              <a:t>ゼロ過剰ポワソン分布</a:t>
            </a:r>
            <a:endParaRPr kumimoji="1" lang="ja-JP" altLang="en-US" sz="2400" dirty="0">
              <a:latin typeface="+mj-ea"/>
              <a:ea typeface="+mj-ea"/>
            </a:endParaRPr>
          </a:p>
        </p:txBody>
      </p:sp>
      <p:grpSp>
        <p:nvGrpSpPr>
          <p:cNvPr id="15" name="グループ化 14">
            <a:extLst>
              <a:ext uri="{FF2B5EF4-FFF2-40B4-BE49-F238E27FC236}">
                <a16:creationId xmlns:a16="http://schemas.microsoft.com/office/drawing/2014/main" id="{E39BA43E-B022-42EF-9906-9E93345442DA}"/>
              </a:ext>
            </a:extLst>
          </p:cNvPr>
          <p:cNvGrpSpPr/>
          <p:nvPr/>
        </p:nvGrpSpPr>
        <p:grpSpPr>
          <a:xfrm>
            <a:off x="875403" y="5710624"/>
            <a:ext cx="10403225" cy="1045537"/>
            <a:chOff x="3182147" y="3483662"/>
            <a:chExt cx="10403225" cy="1045537"/>
          </a:xfrm>
        </p:grpSpPr>
        <p:sp>
          <p:nvSpPr>
            <p:cNvPr id="9" name="テキスト ボックス 8">
              <a:extLst>
                <a:ext uri="{FF2B5EF4-FFF2-40B4-BE49-F238E27FC236}">
                  <a16:creationId xmlns:a16="http://schemas.microsoft.com/office/drawing/2014/main" id="{62E93B2F-30DE-4099-BCE0-1EAC68DE02C6}"/>
                </a:ext>
              </a:extLst>
            </p:cNvPr>
            <p:cNvSpPr txBox="1"/>
            <p:nvPr/>
          </p:nvSpPr>
          <p:spPr>
            <a:xfrm>
              <a:off x="7550075" y="3483662"/>
              <a:ext cx="5697839"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二項分布で０：その生き物が「いない」</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119AC622-7AED-4ADA-A850-7FC642CAD069}"/>
                </a:ext>
              </a:extLst>
            </p:cNvPr>
            <p:cNvSpPr txBox="1"/>
            <p:nvPr/>
          </p:nvSpPr>
          <p:spPr>
            <a:xfrm>
              <a:off x="3182147" y="3772446"/>
              <a:ext cx="3948517" cy="523220"/>
            </a:xfrm>
            <a:prstGeom prst="rect">
              <a:avLst/>
            </a:prstGeom>
            <a:noFill/>
          </p:spPr>
          <p:txBody>
            <a:bodyPr wrap="none" rtlCol="0">
              <a:spAutoFit/>
            </a:bodyPr>
            <a:lstStyle/>
            <a:p>
              <a:r>
                <a:rPr kumimoji="1" lang="en-US" altLang="ja-JP" sz="2800" dirty="0">
                  <a:latin typeface="+mj-ea"/>
                  <a:ea typeface="+mj-ea"/>
                </a:rPr>
                <a:t>2</a:t>
              </a:r>
              <a:r>
                <a:rPr kumimoji="1" lang="ja-JP" altLang="en-US" sz="2800" dirty="0">
                  <a:latin typeface="+mj-ea"/>
                  <a:ea typeface="+mj-ea"/>
                </a:rPr>
                <a:t>種類の</a:t>
              </a:r>
              <a:r>
                <a:rPr kumimoji="1" lang="en-US" altLang="ja-JP" sz="2800" dirty="0">
                  <a:latin typeface="+mj-ea"/>
                  <a:ea typeface="+mj-ea"/>
                </a:rPr>
                <a:t>0</a:t>
              </a:r>
              <a:r>
                <a:rPr kumimoji="1" lang="ja-JP" altLang="en-US" sz="2800" dirty="0">
                  <a:latin typeface="+mj-ea"/>
                  <a:ea typeface="+mj-ea"/>
                </a:rPr>
                <a:t>を分けられる</a:t>
              </a:r>
              <a:endParaRPr kumimoji="1" lang="en-US" altLang="ja-JP" sz="2800" dirty="0">
                <a:latin typeface="+mj-ea"/>
                <a:ea typeface="+mj-ea"/>
              </a:endParaRPr>
            </a:p>
          </p:txBody>
        </p:sp>
        <p:sp>
          <p:nvSpPr>
            <p:cNvPr id="13" name="左中かっこ 12">
              <a:extLst>
                <a:ext uri="{FF2B5EF4-FFF2-40B4-BE49-F238E27FC236}">
                  <a16:creationId xmlns:a16="http://schemas.microsoft.com/office/drawing/2014/main" id="{570FE572-8D08-4049-AB9E-DE4C4C3CA47A}"/>
                </a:ext>
              </a:extLst>
            </p:cNvPr>
            <p:cNvSpPr/>
            <p:nvPr/>
          </p:nvSpPr>
          <p:spPr>
            <a:xfrm>
              <a:off x="7326768" y="3538914"/>
              <a:ext cx="315687" cy="990285"/>
            </a:xfrm>
            <a:prstGeom prst="leftBrace">
              <a:avLst>
                <a:gd name="adj1" fmla="val 44047"/>
                <a:gd name="adj2" fmla="val 5000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4F0EAF-F2A0-4786-B9E7-1F12DF610E64}"/>
                </a:ext>
              </a:extLst>
            </p:cNvPr>
            <p:cNvSpPr txBox="1"/>
            <p:nvPr/>
          </p:nvSpPr>
          <p:spPr>
            <a:xfrm>
              <a:off x="7550075" y="4005397"/>
              <a:ext cx="6035297" cy="461665"/>
            </a:xfrm>
            <a:prstGeom prst="rect">
              <a:avLst/>
            </a:prstGeom>
            <a:noFill/>
          </p:spPr>
          <p:txBody>
            <a:bodyPr wrap="square" rtlCol="0">
              <a:spAutoFit/>
            </a:bodyPr>
            <a:lstStyle/>
            <a:p>
              <a:pPr algn="ctr"/>
              <a:r>
                <a:rPr lang="ja-JP" altLang="en-US" sz="2400" dirty="0">
                  <a:solidFill>
                    <a:srgbClr val="FF0000"/>
                  </a:solidFill>
                  <a:latin typeface="+mj-ea"/>
                  <a:ea typeface="+mj-ea"/>
                </a:rPr>
                <a:t>ポワソンで０：「いるけど見つからない」</a:t>
              </a:r>
              <a:endParaRPr kumimoji="1" lang="ja-JP" altLang="en-US" sz="2400" dirty="0">
                <a:solidFill>
                  <a:srgbClr val="FF0000"/>
                </a:solidFill>
                <a:latin typeface="+mj-ea"/>
                <a:ea typeface="+mj-ea"/>
              </a:endParaRPr>
            </a:p>
          </p:txBody>
        </p:sp>
      </p:gr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D7678065-2441-4722-BF5D-636C8A6AB136}"/>
                  </a:ext>
                </a:extLst>
              </p:cNvPr>
              <p:cNvSpPr/>
              <p:nvPr/>
            </p:nvSpPr>
            <p:spPr>
              <a:xfrm>
                <a:off x="3559626" y="5075459"/>
                <a:ext cx="6614118" cy="461665"/>
              </a:xfrm>
              <a:prstGeom prst="rect">
                <a:avLst/>
              </a:prstGeom>
            </p:spPr>
            <p:txBody>
              <a:bodyPr wrap="none">
                <a:spAutoFit/>
              </a:bodyPr>
              <a:lstStyle/>
              <a:p>
                <a:r>
                  <a:rPr lang="en-US" altLang="ja-JP" sz="2400" b="0" dirty="0">
                    <a:ea typeface="+mj-ea"/>
                  </a:rPr>
                  <a:t>※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logit</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1−</m:t>
                            </m:r>
                            <m:sSub>
                              <m:sSubPr>
                                <m:ctrlPr>
                                  <a:rPr lang="en-US" altLang="ja-JP" sz="2400" i="1" smtClean="0">
                                    <a:latin typeface="Cambria Math" panose="02040503050406030204" pitchFamily="18" charset="0"/>
                                    <a:ea typeface="+mj-ea"/>
                                  </a:rPr>
                                </m:ctrlPr>
                              </m:sSubPr>
                              <m:e>
                                <m:r>
                                  <a:rPr lang="ja-JP" altLang="en-US" sz="2400" i="1">
                                    <a:latin typeface="Cambria Math" panose="02040503050406030204" pitchFamily="18" charset="0"/>
                                    <a:ea typeface="+mj-ea"/>
                                  </a:rPr>
                                  <m:t>𝜋</m:t>
                                </m:r>
                              </m:e>
                              <m:sub>
                                <m:r>
                                  <a:rPr lang="en-US" altLang="ja-JP" sz="2400" i="1">
                                    <a:latin typeface="Cambria Math" panose="02040503050406030204" pitchFamily="18" charset="0"/>
                                    <a:ea typeface="+mj-ea"/>
                                  </a:rPr>
                                  <m:t>𝑖</m:t>
                                </m:r>
                              </m:sub>
                            </m:sSub>
                          </m:e>
                        </m:d>
                      </m:e>
                    </m:func>
                    <m:r>
                      <a:rPr lang="ja-JP" altLang="en-US" sz="2400" i="1">
                        <a:latin typeface="Cambria Math" panose="02040503050406030204" pitchFamily="18" charset="0"/>
                        <a:ea typeface="+mj-ea"/>
                      </a:rPr>
                      <m:t>と</m:t>
                    </m:r>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sSub>
                              <m:sSubPr>
                                <m:ctrlPr>
                                  <a:rPr lang="en-US" altLang="ja-JP" sz="2400" i="1" smtClean="0">
                                    <a:latin typeface="Cambria Math" panose="02040503050406030204" pitchFamily="18" charset="0"/>
                                    <a:ea typeface="+mj-ea"/>
                                  </a:rPr>
                                </m:ctrlPr>
                              </m:sSubPr>
                              <m:e>
                                <m:r>
                                  <a:rPr lang="ja-JP" altLang="en-US" sz="2400" b="0" i="1" smtClean="0">
                                    <a:solidFill>
                                      <a:schemeClr val="tx1"/>
                                    </a:solidFill>
                                    <a:latin typeface="Cambria Math" panose="02040503050406030204" pitchFamily="18" charset="0"/>
                                    <a:ea typeface="+mj-ea"/>
                                  </a:rPr>
                                  <m:t>𝜇</m:t>
                                </m:r>
                              </m:e>
                              <m:sub>
                                <m:r>
                                  <a:rPr lang="en-US" altLang="ja-JP" sz="2400" i="1">
                                    <a:latin typeface="Cambria Math" panose="02040503050406030204" pitchFamily="18" charset="0"/>
                                    <a:ea typeface="+mj-ea"/>
                                  </a:rPr>
                                  <m:t>𝑖</m:t>
                                </m:r>
                              </m:sub>
                            </m:sSub>
                          </m:e>
                        </m:d>
                      </m:e>
                    </m:func>
                  </m:oMath>
                </a14:m>
                <a:r>
                  <a:rPr lang="ja-JP" altLang="en-US" sz="2400" dirty="0">
                    <a:latin typeface="+mj-ea"/>
                    <a:ea typeface="+mj-ea"/>
                  </a:rPr>
                  <a:t>を線形関数で予測する</a:t>
                </a:r>
              </a:p>
            </p:txBody>
          </p:sp>
        </mc:Choice>
        <mc:Fallback xmlns="">
          <p:sp>
            <p:nvSpPr>
              <p:cNvPr id="16" name="正方形/長方形 15">
                <a:extLst>
                  <a:ext uri="{FF2B5EF4-FFF2-40B4-BE49-F238E27FC236}">
                    <a16:creationId xmlns:a16="http://schemas.microsoft.com/office/drawing/2014/main" id="{D7678065-2441-4722-BF5D-636C8A6AB136}"/>
                  </a:ext>
                </a:extLst>
              </p:cNvPr>
              <p:cNvSpPr>
                <a:spLocks noRot="1" noChangeAspect="1" noMove="1" noResize="1" noEditPoints="1" noAdjustHandles="1" noChangeArrowheads="1" noChangeShapeType="1" noTextEdit="1"/>
              </p:cNvSpPr>
              <p:nvPr/>
            </p:nvSpPr>
            <p:spPr>
              <a:xfrm>
                <a:off x="3559626" y="5075459"/>
                <a:ext cx="6614118" cy="461665"/>
              </a:xfrm>
              <a:prstGeom prst="rect">
                <a:avLst/>
              </a:prstGeom>
              <a:blipFill>
                <a:blip r:embed="rId6"/>
                <a:stretch>
                  <a:fillRect l="-1475" t="-14667" r="-1106"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1035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FA876D2-A7E8-43C7-8915-107A2EBB2FF1}"/>
              </a:ext>
            </a:extLst>
          </p:cNvPr>
          <p:cNvSpPr/>
          <p:nvPr/>
        </p:nvSpPr>
        <p:spPr>
          <a:xfrm>
            <a:off x="402771" y="1950108"/>
            <a:ext cx="11560628" cy="1015663"/>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a:latin typeface="+mj-lt"/>
              </a:rPr>
              <a:t>library(</a:t>
            </a:r>
            <a:r>
              <a:rPr lang="en-US" altLang="ja-JP" sz="2000" dirty="0" err="1">
                <a:latin typeface="+mj-lt"/>
              </a:rPr>
              <a:t>pscl</a:t>
            </a:r>
            <a:r>
              <a:rPr lang="en-US" altLang="ja-JP" sz="2000" dirty="0">
                <a:latin typeface="+mj-lt"/>
              </a:rPr>
              <a:t>) #</a:t>
            </a:r>
            <a:r>
              <a:rPr lang="ja-JP" altLang="en-US" sz="2000" dirty="0">
                <a:latin typeface="+mj-lt"/>
              </a:rPr>
              <a:t>パッケージの読み込み</a:t>
            </a:r>
            <a:endParaRPr lang="en-US" altLang="ja-JP" sz="2000" dirty="0">
              <a:latin typeface="+mj-lt"/>
            </a:endParaRPr>
          </a:p>
          <a:p>
            <a:r>
              <a:rPr lang="en-US" altLang="ja-JP" sz="2000" dirty="0" err="1">
                <a:latin typeface="+mj-lt"/>
              </a:rPr>
              <a:t>mod.zinb</a:t>
            </a:r>
            <a:r>
              <a:rPr lang="en-US" altLang="ja-JP" sz="2000" dirty="0">
                <a:latin typeface="+mj-lt"/>
              </a:rPr>
              <a:t> &lt;- </a:t>
            </a:r>
            <a:r>
              <a:rPr lang="en-US" altLang="ja-JP" sz="2000" dirty="0" err="1">
                <a:solidFill>
                  <a:srgbClr val="FF0000"/>
                </a:solidFill>
                <a:latin typeface="+mj-lt"/>
              </a:rPr>
              <a:t>zeroinfl</a:t>
            </a:r>
            <a:r>
              <a:rPr lang="en-US" altLang="ja-JP" sz="2000" dirty="0">
                <a:solidFill>
                  <a:srgbClr val="FF0000"/>
                </a:solidFill>
                <a:latin typeface="+mj-lt"/>
              </a:rPr>
              <a:t>(</a:t>
            </a:r>
            <a:r>
              <a:rPr lang="en-US" altLang="ja-JP" sz="2000" dirty="0">
                <a:latin typeface="+mj-lt"/>
              </a:rPr>
              <a:t>Catch ~ </a:t>
            </a:r>
            <a:r>
              <a:rPr lang="en-US" altLang="ja-JP" sz="2000" dirty="0" err="1">
                <a:latin typeface="+mj-lt"/>
              </a:rPr>
              <a:t>Year+Month+Area+offset</a:t>
            </a:r>
            <a:r>
              <a:rPr lang="en-US" altLang="ja-JP" sz="2000" dirty="0">
                <a:latin typeface="+mj-lt"/>
              </a:rPr>
              <a:t>(log(Effort))|</a:t>
            </a:r>
            <a:r>
              <a:rPr lang="en-US" altLang="ja-JP" sz="2000" dirty="0" err="1">
                <a:latin typeface="+mj-lt"/>
              </a:rPr>
              <a:t>Year+Month+Area</a:t>
            </a:r>
            <a:r>
              <a:rPr lang="en-US" altLang="ja-JP" sz="2000" dirty="0">
                <a:latin typeface="+mj-lt"/>
              </a:rPr>
              <a:t>,</a:t>
            </a:r>
          </a:p>
          <a:p>
            <a:r>
              <a:rPr lang="en-US" altLang="ja-JP" sz="2000" dirty="0">
                <a:latin typeface="+mj-lt"/>
              </a:rPr>
              <a:t>                     data = </a:t>
            </a:r>
            <a:r>
              <a:rPr lang="en-US" altLang="ja-JP" sz="2000" dirty="0" err="1">
                <a:latin typeface="+mj-lt"/>
              </a:rPr>
              <a:t>dat</a:t>
            </a:r>
            <a:r>
              <a:rPr lang="en-US" altLang="ja-JP" sz="2000" dirty="0">
                <a:latin typeface="+mj-lt"/>
              </a:rPr>
              <a:t>, </a:t>
            </a:r>
            <a:r>
              <a:rPr lang="en-US" altLang="ja-JP" sz="2000" dirty="0" err="1">
                <a:latin typeface="+mj-lt"/>
              </a:rPr>
              <a:t>dist</a:t>
            </a:r>
            <a:r>
              <a:rPr lang="en-US" altLang="ja-JP" sz="2000" dirty="0">
                <a:latin typeface="+mj-lt"/>
              </a:rPr>
              <a:t>="</a:t>
            </a:r>
            <a:r>
              <a:rPr lang="en-US" altLang="ja-JP" sz="2000" dirty="0" err="1">
                <a:latin typeface="+mj-lt"/>
              </a:rPr>
              <a:t>negbin</a:t>
            </a:r>
            <a:r>
              <a:rPr lang="en-US" altLang="ja-JP" sz="2000" dirty="0">
                <a:latin typeface="+mj-lt"/>
              </a:rPr>
              <a:t>"</a:t>
            </a:r>
            <a:r>
              <a:rPr lang="en-US" altLang="ja-JP" sz="2000" dirty="0">
                <a:solidFill>
                  <a:srgbClr val="FF0000"/>
                </a:solidFill>
                <a:latin typeface="+mj-lt"/>
              </a:rPr>
              <a:t>)</a:t>
            </a:r>
          </a:p>
        </p:txBody>
      </p:sp>
      <p:sp>
        <p:nvSpPr>
          <p:cNvPr id="3" name="タイトル 1">
            <a:extLst>
              <a:ext uri="{FF2B5EF4-FFF2-40B4-BE49-F238E27FC236}">
                <a16:creationId xmlns:a16="http://schemas.microsoft.com/office/drawing/2014/main" id="{1F893694-3D1A-4A93-B35B-238BC1613E1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ゼロ過剰モデルの解析</a:t>
            </a:r>
          </a:p>
        </p:txBody>
      </p:sp>
      <p:cxnSp>
        <p:nvCxnSpPr>
          <p:cNvPr id="4" name="直線矢印コネクタ 3">
            <a:extLst>
              <a:ext uri="{FF2B5EF4-FFF2-40B4-BE49-F238E27FC236}">
                <a16:creationId xmlns:a16="http://schemas.microsoft.com/office/drawing/2014/main" id="{491A9CD0-0493-4F70-8E00-10B52CCBA2AA}"/>
              </a:ext>
            </a:extLst>
          </p:cNvPr>
          <p:cNvCxnSpPr>
            <a:cxnSpLocks/>
          </p:cNvCxnSpPr>
          <p:nvPr/>
        </p:nvCxnSpPr>
        <p:spPr>
          <a:xfrm flipV="1">
            <a:off x="5987143" y="176348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C7713B29-3017-4933-876A-0EB9FF8CCF7A}"/>
              </a:ext>
            </a:extLst>
          </p:cNvPr>
          <p:cNvSpPr txBox="1"/>
          <p:nvPr/>
        </p:nvSpPr>
        <p:spPr>
          <a:xfrm>
            <a:off x="4920343" y="13499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負の二項分布</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37A0DCF6-D499-48E6-AF02-6C0FB3AB9986}"/>
              </a:ext>
            </a:extLst>
          </p:cNvPr>
          <p:cNvSpPr txBox="1"/>
          <p:nvPr/>
        </p:nvSpPr>
        <p:spPr>
          <a:xfrm>
            <a:off x="9437912" y="1306650"/>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a:t>
            </a:r>
            <a:endParaRPr kumimoji="1" lang="ja-JP" altLang="en-US" sz="2400"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563F26F3-EB50-4224-9134-0DBB7E8F1904}"/>
              </a:ext>
            </a:extLst>
          </p:cNvPr>
          <p:cNvCxnSpPr>
            <a:cxnSpLocks/>
          </p:cNvCxnSpPr>
          <p:nvPr/>
        </p:nvCxnSpPr>
        <p:spPr>
          <a:xfrm flipV="1">
            <a:off x="10515600" y="167324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9795F1E1-FF62-46CD-A879-209E2EE1F35F}"/>
              </a:ext>
            </a:extLst>
          </p:cNvPr>
          <p:cNvCxnSpPr>
            <a:cxnSpLocks/>
          </p:cNvCxnSpPr>
          <p:nvPr/>
        </p:nvCxnSpPr>
        <p:spPr>
          <a:xfrm>
            <a:off x="4517572" y="2578652"/>
            <a:ext cx="4757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E9C235B-2FC9-421C-BA52-687B1960813A}"/>
              </a:ext>
            </a:extLst>
          </p:cNvPr>
          <p:cNvCxnSpPr>
            <a:cxnSpLocks/>
          </p:cNvCxnSpPr>
          <p:nvPr/>
        </p:nvCxnSpPr>
        <p:spPr>
          <a:xfrm>
            <a:off x="9579430" y="2578652"/>
            <a:ext cx="220979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D676736-2F67-46AE-83D5-000844ED519F}"/>
              </a:ext>
            </a:extLst>
          </p:cNvPr>
          <p:cNvSpPr/>
          <p:nvPr/>
        </p:nvSpPr>
        <p:spPr>
          <a:xfrm>
            <a:off x="380999" y="3151525"/>
            <a:ext cx="6096000" cy="3477875"/>
          </a:xfrm>
          <a:prstGeom prst="rect">
            <a:avLst/>
          </a:prstGeom>
          <a:solidFill>
            <a:schemeClr val="bg1">
              <a:lumMod val="95000"/>
            </a:schemeClr>
          </a:solidFill>
        </p:spPr>
        <p:txBody>
          <a:bodyPr>
            <a:spAutoFit/>
          </a:bodyPr>
          <a:lstStyle/>
          <a:p>
            <a:r>
              <a:rPr lang="en-US" altLang="ja-JP" sz="2000" dirty="0">
                <a:latin typeface="+mj-lt"/>
              </a:rPr>
              <a:t> </a:t>
            </a:r>
            <a:r>
              <a:rPr lang="ja-JP" altLang="en-US" sz="2000" dirty="0">
                <a:latin typeface="+mj-lt"/>
              </a:rPr>
              <a:t>　　　　　　　　　　</a:t>
            </a:r>
            <a:r>
              <a:rPr lang="en-US" altLang="ja-JP" sz="2000" dirty="0">
                <a:latin typeface="+mj-lt"/>
              </a:rPr>
              <a:t>[,1]          [,2]</a:t>
            </a:r>
          </a:p>
          <a:p>
            <a:r>
              <a:rPr lang="en-US" altLang="ja-JP" sz="2000" dirty="0">
                <a:latin typeface="+mj-lt"/>
              </a:rPr>
              <a:t>(Intercept) -4.87423227 -25.751639546</a:t>
            </a:r>
          </a:p>
          <a:p>
            <a:r>
              <a:rPr lang="en-US" altLang="ja-JP" sz="2000" dirty="0">
                <a:latin typeface="+mj-lt"/>
              </a:rPr>
              <a:t>Year1970    -0.18358938  -0.120541282</a:t>
            </a:r>
          </a:p>
          <a:p>
            <a:r>
              <a:rPr lang="en-US" altLang="ja-JP" sz="2000" dirty="0">
                <a:latin typeface="+mj-lt"/>
              </a:rPr>
              <a:t>...</a:t>
            </a:r>
          </a:p>
          <a:p>
            <a:r>
              <a:rPr lang="en-US" altLang="ja-JP" sz="2000" dirty="0">
                <a:latin typeface="+mj-lt"/>
              </a:rPr>
              <a:t>Year2017    -0.43859665  21.640351181</a:t>
            </a:r>
          </a:p>
          <a:p>
            <a:r>
              <a:rPr lang="en-US" altLang="ja-JP" sz="2000" dirty="0">
                <a:latin typeface="+mj-lt"/>
              </a:rPr>
              <a:t>Month5      -0.03468044  -0.834141186</a:t>
            </a:r>
          </a:p>
          <a:p>
            <a:r>
              <a:rPr lang="en-US" altLang="ja-JP" sz="2000" dirty="0">
                <a:latin typeface="+mj-lt"/>
              </a:rPr>
              <a:t>...</a:t>
            </a:r>
          </a:p>
          <a:p>
            <a:r>
              <a:rPr lang="en-US" altLang="ja-JP" sz="2000" dirty="0">
                <a:latin typeface="+mj-lt"/>
              </a:rPr>
              <a:t>Month9       0.19571714  -0.172274691</a:t>
            </a:r>
          </a:p>
          <a:p>
            <a:r>
              <a:rPr lang="en-US" altLang="ja-JP" sz="2000" dirty="0">
                <a:latin typeface="+mj-lt"/>
              </a:rPr>
              <a:t>Area5       -0.21308927 -13.921101665</a:t>
            </a:r>
          </a:p>
          <a:p>
            <a:r>
              <a:rPr lang="en-US" altLang="ja-JP" sz="2000" dirty="0">
                <a:latin typeface="+mj-lt"/>
              </a:rPr>
              <a:t>...</a:t>
            </a:r>
          </a:p>
          <a:p>
            <a:r>
              <a:rPr lang="en-US" altLang="ja-JP" sz="2000" dirty="0">
                <a:latin typeface="+mj-lt"/>
              </a:rPr>
              <a:t>Area9        0.18666930   2.223451251</a:t>
            </a:r>
            <a:endParaRPr lang="ja-JP" altLang="en-US" sz="2000" dirty="0">
              <a:latin typeface="+mj-lt"/>
            </a:endParaRPr>
          </a:p>
        </p:txBody>
      </p:sp>
      <p:sp>
        <p:nvSpPr>
          <p:cNvPr id="15" name="テキスト ボックス 14">
            <a:extLst>
              <a:ext uri="{FF2B5EF4-FFF2-40B4-BE49-F238E27FC236}">
                <a16:creationId xmlns:a16="http://schemas.microsoft.com/office/drawing/2014/main" id="{792B6ABB-EC5F-4F6B-9138-B5EA63D82813}"/>
              </a:ext>
            </a:extLst>
          </p:cNvPr>
          <p:cNvSpPr txBox="1"/>
          <p:nvPr/>
        </p:nvSpPr>
        <p:spPr>
          <a:xfrm>
            <a:off x="6476999" y="3429000"/>
            <a:ext cx="5225144" cy="707886"/>
          </a:xfrm>
          <a:prstGeom prst="rect">
            <a:avLst/>
          </a:prstGeom>
          <a:noFill/>
        </p:spPr>
        <p:txBody>
          <a:bodyPr wrap="square" rtlCol="0">
            <a:spAutoFit/>
          </a:bodyPr>
          <a:lstStyle/>
          <a:p>
            <a:r>
              <a:rPr lang="ja-JP" altLang="en-US" sz="2000" dirty="0">
                <a:latin typeface="+mj-ea"/>
                <a:ea typeface="+mj-ea"/>
              </a:rPr>
              <a:t>一列目がロジスティック回帰の係数</a:t>
            </a:r>
            <a:endParaRPr lang="en-US" altLang="ja-JP" sz="2000" dirty="0">
              <a:latin typeface="+mj-ea"/>
              <a:ea typeface="+mj-ea"/>
            </a:endParaRPr>
          </a:p>
          <a:p>
            <a:r>
              <a:rPr kumimoji="1" lang="ja-JP" altLang="en-US" sz="2000" dirty="0">
                <a:latin typeface="+mj-ea"/>
                <a:ea typeface="+mj-ea"/>
              </a:rPr>
              <a:t>二列目が負の二項分布モデルの回帰係数</a:t>
            </a:r>
          </a:p>
        </p:txBody>
      </p:sp>
    </p:spTree>
    <p:extLst>
      <p:ext uri="{BB962C8B-B14F-4D97-AF65-F5344CB8AC3E}">
        <p14:creationId xmlns:p14="http://schemas.microsoft.com/office/powerpoint/2010/main" val="1693067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48AAC-9D90-4C8F-8EC4-C916B910FD9D}"/>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ゼロ過剰モデルが妥当か？</a:t>
            </a:r>
          </a:p>
        </p:txBody>
      </p:sp>
      <p:sp>
        <p:nvSpPr>
          <p:cNvPr id="3" name="テキスト ボックス 2">
            <a:extLst>
              <a:ext uri="{FF2B5EF4-FFF2-40B4-BE49-F238E27FC236}">
                <a16:creationId xmlns:a16="http://schemas.microsoft.com/office/drawing/2014/main" id="{1CD2DF73-FA2F-4C7F-A5AF-0EE77DEA9F25}"/>
              </a:ext>
            </a:extLst>
          </p:cNvPr>
          <p:cNvSpPr txBox="1"/>
          <p:nvPr/>
        </p:nvSpPr>
        <p:spPr>
          <a:xfrm>
            <a:off x="516173" y="1730474"/>
            <a:ext cx="11468998"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ゼロ過剰モデルが妥当かを調べられるパッケージ</a:t>
            </a:r>
            <a:r>
              <a:rPr lang="en-US" altLang="ja-JP" sz="2800" dirty="0">
                <a:latin typeface="+mj-ea"/>
                <a:ea typeface="+mj-ea"/>
              </a:rPr>
              <a:t>: “</a:t>
            </a:r>
            <a:r>
              <a:rPr lang="en-US" altLang="ja-JP" sz="2800" dirty="0" err="1">
                <a:latin typeface="+mj-ea"/>
                <a:ea typeface="+mj-ea"/>
              </a:rPr>
              <a:t>DHARMa</a:t>
            </a:r>
            <a:r>
              <a:rPr lang="en-US" altLang="ja-JP" sz="2800" dirty="0">
                <a:latin typeface="+mj-ea"/>
                <a:ea typeface="+mj-ea"/>
              </a:rPr>
              <a:t>”</a:t>
            </a:r>
          </a:p>
        </p:txBody>
      </p:sp>
      <p:sp>
        <p:nvSpPr>
          <p:cNvPr id="6" name="正方形/長方形 5">
            <a:extLst>
              <a:ext uri="{FF2B5EF4-FFF2-40B4-BE49-F238E27FC236}">
                <a16:creationId xmlns:a16="http://schemas.microsoft.com/office/drawing/2014/main" id="{D758B857-BB36-4DF7-8ABE-DC21D7D65CAC}"/>
              </a:ext>
            </a:extLst>
          </p:cNvPr>
          <p:cNvSpPr/>
          <p:nvPr/>
        </p:nvSpPr>
        <p:spPr>
          <a:xfrm>
            <a:off x="326572" y="2421208"/>
            <a:ext cx="8175172" cy="1938992"/>
          </a:xfrm>
          <a:prstGeom prst="rect">
            <a:avLst/>
          </a:prstGeom>
          <a:solidFill>
            <a:schemeClr val="bg1">
              <a:lumMod val="95000"/>
            </a:schemeClr>
          </a:solidFill>
        </p:spPr>
        <p:txBody>
          <a:bodyPr wrap="square">
            <a:spAutoFit/>
          </a:bodyPr>
          <a:lstStyle/>
          <a:p>
            <a:r>
              <a:rPr lang="en-US" altLang="ja-JP" sz="2000" dirty="0">
                <a:latin typeface="+mj-lt"/>
              </a:rPr>
              <a:t>library(</a:t>
            </a:r>
            <a:r>
              <a:rPr lang="en-US" altLang="ja-JP" sz="2000" dirty="0" err="1">
                <a:latin typeface="+mj-lt"/>
              </a:rPr>
              <a:t>DHARMa</a:t>
            </a:r>
            <a:r>
              <a:rPr lang="en-US" altLang="ja-JP" sz="2000" dirty="0">
                <a:latin typeface="+mj-lt"/>
              </a:rPr>
              <a:t>)</a:t>
            </a:r>
          </a:p>
          <a:p>
            <a:r>
              <a:rPr lang="en-US" altLang="ja-JP" sz="2000" dirty="0" err="1">
                <a:latin typeface="+mj-lt"/>
              </a:rPr>
              <a:t>mod.nb</a:t>
            </a:r>
            <a:r>
              <a:rPr lang="en-US" altLang="ja-JP" sz="2000" dirty="0">
                <a:latin typeface="+mj-lt"/>
              </a:rPr>
              <a:t> &lt;- </a:t>
            </a:r>
            <a:r>
              <a:rPr lang="en-US" altLang="ja-JP" sz="2000" dirty="0" err="1">
                <a:latin typeface="+mj-lt"/>
              </a:rPr>
              <a:t>glm.nb</a:t>
            </a:r>
            <a:r>
              <a:rPr lang="en-US" altLang="ja-JP" sz="2000" dirty="0">
                <a:latin typeface="+mj-lt"/>
              </a:rPr>
              <a:t>(Catch ~ Year + Month + Area + offset(log(Effort)), data = </a:t>
            </a:r>
            <a:r>
              <a:rPr lang="en-US" altLang="ja-JP" sz="2000" dirty="0" err="1">
                <a:latin typeface="+mj-lt"/>
              </a:rPr>
              <a:t>dat</a:t>
            </a:r>
            <a:r>
              <a:rPr lang="en-US" altLang="ja-JP" sz="2000" dirty="0">
                <a:latin typeface="+mj-lt"/>
              </a:rPr>
              <a:t>) # </a:t>
            </a:r>
            <a:r>
              <a:rPr lang="ja-JP" altLang="en-US" sz="2000" dirty="0">
                <a:latin typeface="+mj-lt"/>
              </a:rPr>
              <a:t>負の二項分布</a:t>
            </a:r>
          </a:p>
          <a:p>
            <a:r>
              <a:rPr lang="en-US" altLang="ja-JP" sz="2000" dirty="0" err="1">
                <a:latin typeface="+mj-lt"/>
              </a:rPr>
              <a:t>simresid.nb</a:t>
            </a:r>
            <a:r>
              <a:rPr lang="en-US" altLang="ja-JP" sz="2000" dirty="0">
                <a:latin typeface="+mj-lt"/>
              </a:rPr>
              <a:t> &lt;- </a:t>
            </a:r>
            <a:r>
              <a:rPr lang="en-US" altLang="ja-JP" sz="2000" dirty="0" err="1">
                <a:latin typeface="+mj-lt"/>
              </a:rPr>
              <a:t>simulateResiduals</a:t>
            </a:r>
            <a:r>
              <a:rPr lang="en-US" altLang="ja-JP" sz="2000" dirty="0">
                <a:latin typeface="+mj-lt"/>
              </a:rPr>
              <a:t>(</a:t>
            </a:r>
            <a:r>
              <a:rPr lang="en-US" altLang="ja-JP" sz="2000" dirty="0" err="1">
                <a:latin typeface="+mj-lt"/>
              </a:rPr>
              <a:t>mod.nb</a:t>
            </a:r>
            <a:r>
              <a:rPr lang="en-US" altLang="ja-JP" sz="2000" dirty="0">
                <a:latin typeface="+mj-lt"/>
              </a:rPr>
              <a:t>) </a:t>
            </a:r>
          </a:p>
          <a:p>
            <a:r>
              <a:rPr lang="en-US" altLang="ja-JP" sz="2000" dirty="0">
                <a:latin typeface="+mj-lt"/>
              </a:rPr>
              <a:t>#</a:t>
            </a:r>
            <a:r>
              <a:rPr lang="ja-JP" altLang="en-US" sz="2000" dirty="0">
                <a:latin typeface="+mj-lt"/>
              </a:rPr>
              <a:t>残差を</a:t>
            </a:r>
            <a:r>
              <a:rPr lang="en-US" altLang="ja-JP" sz="2000" dirty="0">
                <a:latin typeface="+mj-lt"/>
              </a:rPr>
              <a:t>simulate</a:t>
            </a:r>
          </a:p>
          <a:p>
            <a:r>
              <a:rPr lang="en-US" altLang="ja-JP" sz="2000" dirty="0" err="1">
                <a:latin typeface="+mj-lt"/>
              </a:rPr>
              <a:t>testZeroInflation</a:t>
            </a:r>
            <a:r>
              <a:rPr lang="en-US" altLang="ja-JP" sz="2000" dirty="0">
                <a:latin typeface="+mj-lt"/>
              </a:rPr>
              <a:t>(</a:t>
            </a:r>
            <a:r>
              <a:rPr lang="en-US" altLang="ja-JP" sz="2000" dirty="0" err="1">
                <a:latin typeface="+mj-lt"/>
              </a:rPr>
              <a:t>simresid.nb</a:t>
            </a:r>
            <a:r>
              <a:rPr lang="en-US" altLang="ja-JP" sz="2000" dirty="0">
                <a:latin typeface="+mj-lt"/>
              </a:rPr>
              <a:t>) #0</a:t>
            </a:r>
            <a:r>
              <a:rPr lang="ja-JP" altLang="en-US" sz="2000" dirty="0">
                <a:latin typeface="+mj-lt"/>
              </a:rPr>
              <a:t>となる</a:t>
            </a:r>
          </a:p>
        </p:txBody>
      </p:sp>
      <p:pic>
        <p:nvPicPr>
          <p:cNvPr id="4" name="図 3">
            <a:extLst>
              <a:ext uri="{FF2B5EF4-FFF2-40B4-BE49-F238E27FC236}">
                <a16:creationId xmlns:a16="http://schemas.microsoft.com/office/drawing/2014/main" id="{097A6B9C-8A7B-4109-AD62-1E414DFDBEC4}"/>
              </a:ext>
            </a:extLst>
          </p:cNvPr>
          <p:cNvPicPr>
            <a:picLocks noChangeAspect="1"/>
          </p:cNvPicPr>
          <p:nvPr/>
        </p:nvPicPr>
        <p:blipFill>
          <a:blip r:embed="rId2"/>
          <a:stretch>
            <a:fillRect/>
          </a:stretch>
        </p:blipFill>
        <p:spPr>
          <a:xfrm>
            <a:off x="6585857" y="3583683"/>
            <a:ext cx="5493820" cy="3274317"/>
          </a:xfrm>
          <a:prstGeom prst="rect">
            <a:avLst/>
          </a:prstGeom>
        </p:spPr>
      </p:pic>
      <p:sp>
        <p:nvSpPr>
          <p:cNvPr id="7" name="テキスト ボックス 6">
            <a:extLst>
              <a:ext uri="{FF2B5EF4-FFF2-40B4-BE49-F238E27FC236}">
                <a16:creationId xmlns:a16="http://schemas.microsoft.com/office/drawing/2014/main" id="{EA46C51A-C44C-4CC7-A59C-6BB53A2E4035}"/>
              </a:ext>
            </a:extLst>
          </p:cNvPr>
          <p:cNvSpPr txBox="1"/>
          <p:nvPr/>
        </p:nvSpPr>
        <p:spPr>
          <a:xfrm>
            <a:off x="435429" y="4416607"/>
            <a:ext cx="6150428" cy="246221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ja-JP" altLang="en-US" sz="2400" dirty="0">
                <a:latin typeface="+mj-ea"/>
                <a:ea typeface="+mj-ea"/>
              </a:rPr>
              <a:t>負の二項分布が真だとして</a:t>
            </a:r>
            <a:r>
              <a:rPr lang="en-US" altLang="ja-JP" sz="2400" dirty="0">
                <a:latin typeface="+mj-ea"/>
                <a:ea typeface="+mj-ea"/>
              </a:rPr>
              <a:t>0</a:t>
            </a:r>
            <a:r>
              <a:rPr lang="ja-JP" altLang="en-US" sz="2400" dirty="0">
                <a:latin typeface="+mj-ea"/>
                <a:ea typeface="+mj-ea"/>
              </a:rPr>
              <a:t>データの数をシミュレート</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この場合はゼロ過小？</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このパッケージは他にも各種診断（二項分布の</a:t>
            </a:r>
            <a:r>
              <a:rPr lang="en-US" altLang="ja-JP" sz="2400" dirty="0">
                <a:latin typeface="+mj-ea"/>
                <a:ea typeface="+mj-ea"/>
              </a:rPr>
              <a:t>QQ</a:t>
            </a:r>
            <a:r>
              <a:rPr lang="ja-JP" altLang="en-US" sz="2400" dirty="0">
                <a:latin typeface="+mj-ea"/>
                <a:ea typeface="+mj-ea"/>
              </a:rPr>
              <a:t>プロット・空間自己相関など）が行える</a:t>
            </a:r>
            <a:endParaRPr lang="en-US" altLang="ja-JP" sz="2400" dirty="0">
              <a:latin typeface="+mj-ea"/>
              <a:ea typeface="+mj-ea"/>
            </a:endParaRPr>
          </a:p>
        </p:txBody>
      </p:sp>
    </p:spTree>
    <p:extLst>
      <p:ext uri="{BB962C8B-B14F-4D97-AF65-F5344CB8AC3E}">
        <p14:creationId xmlns:p14="http://schemas.microsoft.com/office/powerpoint/2010/main" val="309292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6FCC0-CBB9-4F1E-9DBA-0DE3B776F338}"/>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 (2</a:t>
            </a:r>
            <a:r>
              <a:rPr lang="ja-JP" altLang="en-US" dirty="0">
                <a:latin typeface="+mj-ea"/>
              </a:rPr>
              <a:t>段階法</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4EEC993A-9D33-430A-983F-5CA1B22E1523}"/>
              </a:ext>
            </a:extLst>
          </p:cNvPr>
          <p:cNvSpPr txBox="1"/>
          <p:nvPr/>
        </p:nvSpPr>
        <p:spPr>
          <a:xfrm>
            <a:off x="516173" y="1730474"/>
            <a:ext cx="11468998" cy="461664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対数正規分布やガンマ分布は</a:t>
            </a:r>
            <a:r>
              <a:rPr lang="en-US" altLang="ja-JP" sz="2800" dirty="0">
                <a:latin typeface="+mj-ea"/>
                <a:ea typeface="+mj-ea"/>
              </a:rPr>
              <a:t>0</a:t>
            </a:r>
            <a:r>
              <a:rPr lang="ja-JP" altLang="en-US" sz="2800" dirty="0">
                <a:latin typeface="+mj-ea"/>
                <a:ea typeface="+mj-ea"/>
              </a:rPr>
              <a:t>より大きい連続値</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対数正規 </a:t>
            </a:r>
            <a:r>
              <a:rPr lang="en-US" altLang="ja-JP" sz="2800" dirty="0">
                <a:latin typeface="+mj-ea"/>
                <a:ea typeface="+mj-ea"/>
              </a:rPr>
              <a:t>/ </a:t>
            </a:r>
            <a:r>
              <a:rPr lang="ja-JP" altLang="en-US" sz="2800" dirty="0">
                <a:latin typeface="+mj-ea"/>
                <a:ea typeface="+mj-ea"/>
              </a:rPr>
              <a:t>ガンマ分布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データを</a:t>
            </a:r>
            <a:r>
              <a:rPr lang="en-US" altLang="ja-JP" sz="2800" dirty="0">
                <a:latin typeface="+mj-ea"/>
                <a:ea typeface="+mj-ea"/>
              </a:rPr>
              <a:t>2</a:t>
            </a:r>
            <a:r>
              <a:rPr lang="ja-JP" altLang="en-US" sz="2800" dirty="0">
                <a:latin typeface="+mj-ea"/>
                <a:ea typeface="+mj-ea"/>
              </a:rPr>
              <a:t>個に分けて解析</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ゼロデータを含むデータ ⇒ 二項分布</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ゼロデータを除いたデータ ⇒対数正規 </a:t>
            </a:r>
            <a:r>
              <a:rPr lang="en-US" altLang="ja-JP" sz="2800" dirty="0">
                <a:latin typeface="+mj-ea"/>
                <a:ea typeface="+mj-ea"/>
              </a:rPr>
              <a:t>/ </a:t>
            </a:r>
            <a:r>
              <a:rPr lang="ja-JP" altLang="en-US" sz="2800" dirty="0">
                <a:latin typeface="+mj-ea"/>
                <a:ea typeface="+mj-ea"/>
              </a:rPr>
              <a:t>ガンマ分布</a:t>
            </a:r>
            <a:endParaRPr lang="en-US" altLang="ja-JP" sz="2800" dirty="0">
              <a:latin typeface="+mj-ea"/>
              <a:ea typeface="+mj-ea"/>
            </a:endParaRPr>
          </a:p>
          <a:p>
            <a:pPr lvl="1">
              <a:spcAft>
                <a:spcPts val="1200"/>
              </a:spcAft>
            </a:pPr>
            <a:r>
              <a:rPr lang="en-US" altLang="ja-JP" sz="2800" dirty="0">
                <a:solidFill>
                  <a:srgbClr val="FF0000"/>
                </a:solidFill>
                <a:latin typeface="+mj-ea"/>
                <a:ea typeface="+mj-ea"/>
              </a:rPr>
              <a:t>※ </a:t>
            </a:r>
            <a:r>
              <a:rPr lang="ja-JP" altLang="en-US" sz="2800" dirty="0">
                <a:solidFill>
                  <a:srgbClr val="FF0000"/>
                </a:solidFill>
                <a:latin typeface="+mj-ea"/>
                <a:ea typeface="+mj-ea"/>
              </a:rPr>
              <a:t> ゼロ過剰モデルと違って不在と未発見を分けられない</a:t>
            </a:r>
            <a:endParaRPr lang="en-US" altLang="ja-JP" sz="28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予測値は </a:t>
            </a:r>
            <a:r>
              <a:rPr lang="en-US" altLang="ja-JP" sz="2800" dirty="0">
                <a:latin typeface="+mj-ea"/>
                <a:ea typeface="+mj-ea"/>
              </a:rPr>
              <a:t>y = (1-p) * mu (p: 0</a:t>
            </a:r>
            <a:r>
              <a:rPr lang="ja-JP" altLang="en-US" sz="2800" dirty="0">
                <a:latin typeface="+mj-ea"/>
                <a:ea typeface="+mj-ea"/>
              </a:rPr>
              <a:t>をとる確率</a:t>
            </a:r>
            <a:r>
              <a:rPr lang="en-US" altLang="ja-JP" sz="2800" dirty="0">
                <a:latin typeface="+mj-ea"/>
                <a:ea typeface="+mj-ea"/>
              </a:rPr>
              <a:t>, mu: </a:t>
            </a:r>
            <a:r>
              <a:rPr lang="ja-JP" altLang="en-US" sz="2800" dirty="0">
                <a:latin typeface="+mj-ea"/>
                <a:ea typeface="+mj-ea"/>
              </a:rPr>
              <a:t>正の場合の予測値</a:t>
            </a:r>
            <a:r>
              <a:rPr lang="en-US" altLang="ja-JP" sz="2800" dirty="0">
                <a:latin typeface="+mj-ea"/>
                <a:ea typeface="+mj-ea"/>
              </a:rPr>
              <a:t>)</a:t>
            </a:r>
          </a:p>
          <a:p>
            <a:pPr lvl="1">
              <a:spcAft>
                <a:spcPts val="1200"/>
              </a:spcAft>
            </a:pPr>
            <a:r>
              <a:rPr lang="en-US" altLang="ja-JP" sz="2800" dirty="0">
                <a:latin typeface="+mj-ea"/>
                <a:ea typeface="+mj-ea"/>
              </a:rPr>
              <a:t>(</a:t>
            </a:r>
            <a:r>
              <a:rPr lang="ja-JP" altLang="en-US" sz="2800" dirty="0">
                <a:latin typeface="+mj-ea"/>
                <a:ea typeface="+mj-ea"/>
              </a:rPr>
              <a:t>標準化</a:t>
            </a:r>
            <a:r>
              <a:rPr lang="en-US" altLang="ja-JP" sz="2800" dirty="0">
                <a:latin typeface="+mj-ea"/>
                <a:ea typeface="+mj-ea"/>
              </a:rPr>
              <a:t>CPUE</a:t>
            </a:r>
            <a:r>
              <a:rPr lang="ja-JP" altLang="en-US" sz="2800" dirty="0">
                <a:latin typeface="+mj-ea"/>
                <a:ea typeface="+mj-ea"/>
              </a:rPr>
              <a:t>の予測もこの式からできる）</a:t>
            </a:r>
            <a:endParaRPr lang="en-US" altLang="ja-JP" sz="2800" dirty="0">
              <a:latin typeface="+mj-ea"/>
              <a:ea typeface="+mj-ea"/>
            </a:endParaRPr>
          </a:p>
        </p:txBody>
      </p:sp>
    </p:spTree>
    <p:extLst>
      <p:ext uri="{BB962C8B-B14F-4D97-AF65-F5344CB8AC3E}">
        <p14:creationId xmlns:p14="http://schemas.microsoft.com/office/powerpoint/2010/main" val="2895843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ADFDCBF-DE8C-4A75-AB1F-35FBC4AD6009}"/>
              </a:ext>
            </a:extLst>
          </p:cNvPr>
          <p:cNvPicPr>
            <a:picLocks noChangeAspect="1"/>
          </p:cNvPicPr>
          <p:nvPr/>
        </p:nvPicPr>
        <p:blipFill>
          <a:blip r:embed="rId2"/>
          <a:stretch>
            <a:fillRect/>
          </a:stretch>
        </p:blipFill>
        <p:spPr>
          <a:xfrm>
            <a:off x="516173" y="3785654"/>
            <a:ext cx="5264529" cy="3137660"/>
          </a:xfrm>
          <a:prstGeom prst="rect">
            <a:avLst/>
          </a:prstGeom>
        </p:spPr>
      </p:pic>
      <p:sp>
        <p:nvSpPr>
          <p:cNvPr id="3" name="タイトル 1">
            <a:extLst>
              <a:ext uri="{FF2B5EF4-FFF2-40B4-BE49-F238E27FC236}">
                <a16:creationId xmlns:a16="http://schemas.microsoft.com/office/drawing/2014/main" id="{348DFC28-8A35-470F-B091-42F308CB5381}"/>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Delta-GLM-tree</a:t>
            </a:r>
            <a:r>
              <a:rPr lang="ja-JP" altLang="en-US" dirty="0">
                <a:latin typeface="+mj-ea"/>
              </a:rPr>
              <a:t>による海区分け</a:t>
            </a:r>
          </a:p>
        </p:txBody>
      </p:sp>
      <p:sp>
        <p:nvSpPr>
          <p:cNvPr id="5" name="テキスト ボックス 4">
            <a:extLst>
              <a:ext uri="{FF2B5EF4-FFF2-40B4-BE49-F238E27FC236}">
                <a16:creationId xmlns:a16="http://schemas.microsoft.com/office/drawing/2014/main" id="{BCA422DF-403D-4206-8CBD-765165F12B10}"/>
              </a:ext>
            </a:extLst>
          </p:cNvPr>
          <p:cNvSpPr txBox="1"/>
          <p:nvPr/>
        </p:nvSpPr>
        <p:spPr>
          <a:xfrm>
            <a:off x="516173" y="1730474"/>
            <a:ext cx="11468998"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400" dirty="0">
                <a:latin typeface="+mj-ea"/>
                <a:ea typeface="+mj-ea"/>
              </a:rPr>
              <a:t>GLM</a:t>
            </a:r>
            <a:r>
              <a:rPr lang="ja-JP" altLang="en-US" sz="2400" dirty="0" err="1">
                <a:latin typeface="+mj-ea"/>
                <a:ea typeface="+mj-ea"/>
              </a:rPr>
              <a:t>は簡</a:t>
            </a:r>
            <a:r>
              <a:rPr lang="ja-JP" altLang="en-US" sz="2400" dirty="0">
                <a:latin typeface="+mj-ea"/>
                <a:ea typeface="+mj-ea"/>
              </a:rPr>
              <a:t>単で便利だが、適切な海域の設定はしばしば難しい</a:t>
            </a:r>
            <a:endParaRPr lang="en-US" altLang="ja-JP" sz="2400" dirty="0">
              <a:latin typeface="+mj-ea"/>
              <a:ea typeface="+mj-ea"/>
            </a:endParaRPr>
          </a:p>
          <a:p>
            <a:pPr marL="342900" indent="-342900">
              <a:spcAft>
                <a:spcPts val="1200"/>
              </a:spcAft>
              <a:buFont typeface="Arial" panose="020B0604020202020204" pitchFamily="34" charset="0"/>
              <a:buChar char="•"/>
            </a:pPr>
            <a:r>
              <a:rPr lang="en-US" altLang="ja-JP" sz="2400" dirty="0">
                <a:latin typeface="+mj-ea"/>
                <a:ea typeface="+mj-ea"/>
              </a:rPr>
              <a:t>GLM-tree: AIC</a:t>
            </a:r>
            <a:r>
              <a:rPr lang="ja-JP" altLang="en-US" sz="2400" dirty="0">
                <a:latin typeface="+mj-ea"/>
                <a:ea typeface="+mj-ea"/>
              </a:rPr>
              <a:t>等を基準に、予測力が最も良くなるように海域の境界を順々に決定木のように設定する手法 </a:t>
            </a:r>
            <a:r>
              <a:rPr lang="en-US" altLang="ja-JP" dirty="0">
                <a:latin typeface="+mj-ea"/>
                <a:ea typeface="+mj-ea"/>
              </a:rPr>
              <a:t>(</a:t>
            </a:r>
            <a:r>
              <a:rPr lang="en-US" altLang="ja-JP" dirty="0" err="1">
                <a:latin typeface="+mj-ea"/>
                <a:ea typeface="+mj-ea"/>
              </a:rPr>
              <a:t>Ichinokawa</a:t>
            </a:r>
            <a:r>
              <a:rPr lang="en-US" altLang="ja-JP" dirty="0">
                <a:latin typeface="+mj-ea"/>
                <a:ea typeface="+mj-ea"/>
              </a:rPr>
              <a:t> and </a:t>
            </a:r>
            <a:r>
              <a:rPr lang="en-US" altLang="ja-JP" dirty="0" err="1">
                <a:latin typeface="+mj-ea"/>
                <a:ea typeface="+mj-ea"/>
              </a:rPr>
              <a:t>Brodziak</a:t>
            </a:r>
            <a:r>
              <a:rPr lang="en-US" altLang="ja-JP" dirty="0">
                <a:latin typeface="+mj-ea"/>
                <a:ea typeface="+mj-ea"/>
              </a:rPr>
              <a:t> 2010)</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このアルゴリズムを</a:t>
            </a:r>
            <a:r>
              <a:rPr lang="en-US" altLang="ja-JP" sz="2400" dirty="0">
                <a:latin typeface="+mj-ea"/>
                <a:ea typeface="+mj-ea"/>
              </a:rPr>
              <a:t>delta-GLM</a:t>
            </a:r>
            <a:r>
              <a:rPr lang="ja-JP" altLang="en-US" sz="2400" dirty="0">
                <a:latin typeface="+mj-ea"/>
                <a:ea typeface="+mj-ea"/>
              </a:rPr>
              <a:t>に拡張（</a:t>
            </a:r>
            <a:r>
              <a:rPr lang="en-US" altLang="ja-JP" sz="2400" dirty="0">
                <a:latin typeface="+mj-ea"/>
                <a:ea typeface="+mj-ea"/>
              </a:rPr>
              <a:t>2</a:t>
            </a:r>
            <a:r>
              <a:rPr lang="ja-JP" altLang="en-US" sz="2400" dirty="0" err="1">
                <a:latin typeface="+mj-ea"/>
                <a:ea typeface="+mj-ea"/>
              </a:rPr>
              <a:t>つの</a:t>
            </a:r>
            <a:r>
              <a:rPr lang="ja-JP" altLang="en-US" sz="2400" dirty="0">
                <a:latin typeface="+mj-ea"/>
                <a:ea typeface="+mj-ea"/>
              </a:rPr>
              <a:t>モデルで海域が共通となるようにし、トータルでの</a:t>
            </a:r>
            <a:r>
              <a:rPr lang="en-US" altLang="ja-JP" sz="2400" dirty="0">
                <a:latin typeface="+mj-ea"/>
                <a:ea typeface="+mj-ea"/>
              </a:rPr>
              <a:t>AIC</a:t>
            </a:r>
            <a:r>
              <a:rPr lang="ja-JP" altLang="en-US" sz="2400" dirty="0">
                <a:latin typeface="+mj-ea"/>
                <a:ea typeface="+mj-ea"/>
              </a:rPr>
              <a:t>等を評価）</a:t>
            </a:r>
            <a:endParaRPr lang="en-US" altLang="ja-JP"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AE3E726F-08D5-4CCD-A7BC-225174EAAC78}"/>
              </a:ext>
            </a:extLst>
          </p:cNvPr>
          <p:cNvSpPr txBox="1"/>
          <p:nvPr/>
        </p:nvSpPr>
        <p:spPr>
          <a:xfrm>
            <a:off x="1494277" y="4186072"/>
            <a:ext cx="3430746" cy="461665"/>
          </a:xfrm>
          <a:prstGeom prst="rect">
            <a:avLst/>
          </a:prstGeom>
          <a:solidFill>
            <a:srgbClr val="CCECFF"/>
          </a:solidFill>
        </p:spPr>
        <p:txBody>
          <a:bodyPr wrap="none" rtlCol="0">
            <a:spAutoFit/>
          </a:bodyPr>
          <a:lstStyle/>
          <a:p>
            <a:pPr algn="ctr"/>
            <a:r>
              <a:rPr lang="en-US" altLang="ja-JP" sz="2400" dirty="0">
                <a:latin typeface="+mj-ea"/>
                <a:ea typeface="+mj-ea"/>
              </a:rPr>
              <a:t>AIC</a:t>
            </a:r>
            <a:r>
              <a:rPr lang="ja-JP" altLang="en-US" sz="2400" dirty="0">
                <a:latin typeface="+mj-ea"/>
                <a:ea typeface="+mj-ea"/>
              </a:rPr>
              <a:t>基準で</a:t>
            </a:r>
            <a:r>
              <a:rPr lang="en-US" altLang="ja-JP" sz="2400" dirty="0">
                <a:latin typeface="+mj-ea"/>
                <a:ea typeface="+mj-ea"/>
              </a:rPr>
              <a:t>3</a:t>
            </a:r>
            <a:r>
              <a:rPr lang="ja-JP" altLang="en-US" sz="2400" dirty="0">
                <a:latin typeface="+mj-ea"/>
                <a:ea typeface="+mj-ea"/>
              </a:rPr>
              <a:t>海域に分割</a:t>
            </a:r>
            <a:endParaRPr kumimoji="1" lang="ja-JP" altLang="en-US" sz="2400" dirty="0">
              <a:latin typeface="+mj-ea"/>
              <a:ea typeface="+mj-ea"/>
            </a:endParaRPr>
          </a:p>
        </p:txBody>
      </p:sp>
      <p:pic>
        <p:nvPicPr>
          <p:cNvPr id="7" name="図 6">
            <a:extLst>
              <a:ext uri="{FF2B5EF4-FFF2-40B4-BE49-F238E27FC236}">
                <a16:creationId xmlns:a16="http://schemas.microsoft.com/office/drawing/2014/main" id="{F27980CF-8899-4770-9FA4-A0D113C1F467}"/>
              </a:ext>
            </a:extLst>
          </p:cNvPr>
          <p:cNvPicPr>
            <a:picLocks noChangeAspect="1"/>
          </p:cNvPicPr>
          <p:nvPr/>
        </p:nvPicPr>
        <p:blipFill>
          <a:blip r:embed="rId3"/>
          <a:stretch>
            <a:fillRect/>
          </a:stretch>
        </p:blipFill>
        <p:spPr>
          <a:xfrm>
            <a:off x="6411300" y="3808400"/>
            <a:ext cx="5226365" cy="3114914"/>
          </a:xfrm>
          <a:prstGeom prst="rect">
            <a:avLst/>
          </a:prstGeom>
        </p:spPr>
      </p:pic>
      <p:sp>
        <p:nvSpPr>
          <p:cNvPr id="8" name="テキスト ボックス 7">
            <a:extLst>
              <a:ext uri="{FF2B5EF4-FFF2-40B4-BE49-F238E27FC236}">
                <a16:creationId xmlns:a16="http://schemas.microsoft.com/office/drawing/2014/main" id="{B622480F-1026-48BC-8989-DE94E7CF6D7B}"/>
              </a:ext>
            </a:extLst>
          </p:cNvPr>
          <p:cNvSpPr txBox="1"/>
          <p:nvPr/>
        </p:nvSpPr>
        <p:spPr>
          <a:xfrm>
            <a:off x="7790405" y="4186071"/>
            <a:ext cx="2646878" cy="461665"/>
          </a:xfrm>
          <a:prstGeom prst="rect">
            <a:avLst/>
          </a:prstGeom>
          <a:solidFill>
            <a:srgbClr val="CCECFF"/>
          </a:solidFill>
        </p:spPr>
        <p:txBody>
          <a:bodyPr wrap="none" rtlCol="0">
            <a:spAutoFit/>
          </a:bodyPr>
          <a:lstStyle/>
          <a:p>
            <a:pPr algn="ctr"/>
            <a:r>
              <a:rPr lang="ja-JP" altLang="en-US" sz="2400" dirty="0">
                <a:latin typeface="+mj-ea"/>
                <a:ea typeface="+mj-ea"/>
              </a:rPr>
              <a:t>面積重みづけ平均</a:t>
            </a:r>
            <a:endParaRPr kumimoji="1" lang="ja-JP" altLang="en-US" sz="2400" dirty="0">
              <a:latin typeface="+mj-ea"/>
              <a:ea typeface="+mj-ea"/>
            </a:endParaRPr>
          </a:p>
        </p:txBody>
      </p:sp>
    </p:spTree>
    <p:extLst>
      <p:ext uri="{BB962C8B-B14F-4D97-AF65-F5344CB8AC3E}">
        <p14:creationId xmlns:p14="http://schemas.microsoft.com/office/powerpoint/2010/main" val="1704991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3</a:t>
            </a:r>
            <a:r>
              <a:rPr lang="ja-JP" altLang="en-US" dirty="0">
                <a:latin typeface="+mj-ea"/>
              </a:rPr>
              <a:t>：サワラの定置網の漁獲量データ</a:t>
            </a:r>
          </a:p>
        </p:txBody>
      </p:sp>
      <p:sp>
        <p:nvSpPr>
          <p:cNvPr id="3" name="テキスト ボックス 2">
            <a:extLst>
              <a:ext uri="{FF2B5EF4-FFF2-40B4-BE49-F238E27FC236}">
                <a16:creationId xmlns:a16="http://schemas.microsoft.com/office/drawing/2014/main" id="{C62EF3C3-9B75-4F09-BBCF-E94998EB917F}"/>
              </a:ext>
            </a:extLst>
          </p:cNvPr>
          <p:cNvSpPr txBox="1"/>
          <p:nvPr/>
        </p:nvSpPr>
        <p:spPr>
          <a:xfrm>
            <a:off x="472631" y="1767319"/>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2006</a:t>
            </a:r>
            <a:r>
              <a:rPr lang="ja-JP" altLang="en-US" sz="2800" dirty="0">
                <a:latin typeface="+mj-ea"/>
                <a:ea typeface="+mj-ea"/>
              </a:rPr>
              <a:t>年以降の大型定置網における銘柄：サイズ大の（</a:t>
            </a:r>
            <a:r>
              <a:rPr lang="en-US" altLang="ja-JP" sz="2800" dirty="0">
                <a:latin typeface="+mj-ea"/>
                <a:ea typeface="+mj-ea"/>
              </a:rPr>
              <a:t>1</a:t>
            </a:r>
            <a:r>
              <a:rPr lang="ja-JP" altLang="en-US" sz="2800" dirty="0">
                <a:latin typeface="+mj-ea"/>
                <a:ea typeface="+mj-ea"/>
              </a:rPr>
              <a:t>統あたりの）漁獲量を予測してみよう</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8E771B04-F9E9-4900-B511-7B0EEB080659}"/>
              </a:ext>
            </a:extLst>
          </p:cNvPr>
          <p:cNvSpPr/>
          <p:nvPr/>
        </p:nvSpPr>
        <p:spPr>
          <a:xfrm>
            <a:off x="472631" y="2798057"/>
            <a:ext cx="8305800"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head(</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year month day </a:t>
            </a:r>
            <a:r>
              <a:rPr lang="en-US" altLang="ja-JP" sz="2000" dirty="0" err="1">
                <a:latin typeface="Consolas" panose="020B0609020204030204" pitchFamily="49" charset="0"/>
              </a:rPr>
              <a:t>gyosyu</a:t>
            </a:r>
            <a:r>
              <a:rPr lang="en-US" altLang="ja-JP" sz="2000" dirty="0">
                <a:latin typeface="Consolas" panose="020B0609020204030204" pitchFamily="49" charset="0"/>
              </a:rPr>
              <a:t> catch </a:t>
            </a:r>
            <a:r>
              <a:rPr lang="en-US" altLang="ja-JP" sz="2000" dirty="0" err="1">
                <a:latin typeface="Consolas" panose="020B0609020204030204" pitchFamily="49" charset="0"/>
              </a:rPr>
              <a:t>netnumber</a:t>
            </a:r>
            <a:r>
              <a:rPr lang="en-US" altLang="ja-JP" sz="2000" dirty="0">
                <a:latin typeface="Consolas" panose="020B0609020204030204" pitchFamily="49" charset="0"/>
              </a:rPr>
              <a:t> depth area</a:t>
            </a:r>
          </a:p>
          <a:p>
            <a:r>
              <a:rPr lang="en-US" altLang="ja-JP" sz="2000" dirty="0">
                <a:latin typeface="Consolas" panose="020B0609020204030204" pitchFamily="49" charset="0"/>
              </a:rPr>
              <a:t>9358  2006     2  16    330    18        37    50    4</a:t>
            </a:r>
          </a:p>
          <a:p>
            <a:r>
              <a:rPr lang="en-US" altLang="ja-JP" sz="2000" dirty="0">
                <a:latin typeface="Consolas" panose="020B0609020204030204" pitchFamily="49" charset="0"/>
              </a:rPr>
              <a:t>41776 2006     2  16    330     3        45    36    8</a:t>
            </a:r>
          </a:p>
          <a:p>
            <a:r>
              <a:rPr lang="en-US" altLang="ja-JP" sz="2000" dirty="0">
                <a:latin typeface="Consolas" panose="020B0609020204030204" pitchFamily="49" charset="0"/>
              </a:rPr>
              <a:t>11893 2006     2  17    330     3        37    50    4</a:t>
            </a:r>
          </a:p>
          <a:p>
            <a:r>
              <a:rPr lang="en-US" altLang="ja-JP" sz="2000" dirty="0">
                <a:latin typeface="Consolas" panose="020B0609020204030204" pitchFamily="49" charset="0"/>
              </a:rPr>
              <a:t>21082 2006     2  17    330     3        53    55   12</a:t>
            </a:r>
          </a:p>
          <a:p>
            <a:r>
              <a:rPr lang="en-US" altLang="ja-JP" sz="2000" dirty="0">
                <a:latin typeface="Consolas" panose="020B0609020204030204" pitchFamily="49" charset="0"/>
              </a:rPr>
              <a:t>37787 2006     2  17    330    10        47    43    9</a:t>
            </a:r>
          </a:p>
          <a:p>
            <a:r>
              <a:rPr lang="en-US" altLang="ja-JP" sz="2000" dirty="0">
                <a:latin typeface="Consolas" panose="020B0609020204030204" pitchFamily="49" charset="0"/>
              </a:rPr>
              <a:t>42164 2006     2  18    330    10        45    36    8</a:t>
            </a:r>
            <a:endParaRPr lang="ja-JP" altLang="en-US" sz="2000" dirty="0">
              <a:latin typeface="Consolas" panose="020B0609020204030204" pitchFamily="49" charset="0"/>
            </a:endParaRPr>
          </a:p>
        </p:txBody>
      </p:sp>
      <p:sp>
        <p:nvSpPr>
          <p:cNvPr id="5" name="テキスト ボックス 4">
            <a:extLst>
              <a:ext uri="{FF2B5EF4-FFF2-40B4-BE49-F238E27FC236}">
                <a16:creationId xmlns:a16="http://schemas.microsoft.com/office/drawing/2014/main" id="{D9E64D7F-4928-47D9-AD1F-7C13CEE57C17}"/>
              </a:ext>
            </a:extLst>
          </p:cNvPr>
          <p:cNvSpPr txBox="1"/>
          <p:nvPr/>
        </p:nvSpPr>
        <p:spPr>
          <a:xfrm>
            <a:off x="472630" y="5538768"/>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err="1">
                <a:latin typeface="+mj-ea"/>
                <a:ea typeface="+mj-ea"/>
              </a:rPr>
              <a:t>netnumber</a:t>
            </a:r>
            <a:r>
              <a:rPr lang="ja-JP" altLang="en-US" sz="2800" dirty="0">
                <a:latin typeface="+mj-ea"/>
                <a:ea typeface="+mj-ea"/>
              </a:rPr>
              <a:t>が漁場を表しており（小さいほど東側）、</a:t>
            </a:r>
            <a:r>
              <a:rPr lang="en-US" altLang="ja-JP" sz="2800" dirty="0">
                <a:latin typeface="+mj-ea"/>
                <a:ea typeface="+mj-ea"/>
              </a:rPr>
              <a:t>area</a:t>
            </a:r>
            <a:r>
              <a:rPr lang="ja-JP" altLang="en-US" sz="2800" dirty="0">
                <a:latin typeface="+mj-ea"/>
                <a:ea typeface="+mj-ea"/>
              </a:rPr>
              <a:t>は</a:t>
            </a:r>
            <a:r>
              <a:rPr lang="en-US" altLang="ja-JP" sz="2800" dirty="0" err="1">
                <a:latin typeface="+mj-ea"/>
                <a:ea typeface="+mj-ea"/>
              </a:rPr>
              <a:t>netnumber</a:t>
            </a:r>
            <a:r>
              <a:rPr lang="ja-JP" altLang="en-US" sz="2800" dirty="0">
                <a:latin typeface="+mj-ea"/>
                <a:ea typeface="+mj-ea"/>
              </a:rPr>
              <a:t>から番号（</a:t>
            </a:r>
            <a:r>
              <a:rPr lang="en-US" altLang="ja-JP" sz="2800" dirty="0">
                <a:latin typeface="+mj-ea"/>
                <a:ea typeface="+mj-ea"/>
              </a:rPr>
              <a:t>1</a:t>
            </a:r>
            <a:r>
              <a:rPr lang="ja-JP" altLang="en-US" sz="2800" dirty="0">
                <a:latin typeface="+mj-ea"/>
                <a:ea typeface="+mj-ea"/>
              </a:rPr>
              <a:t>～</a:t>
            </a:r>
            <a:r>
              <a:rPr lang="en-US" altLang="ja-JP" sz="2800" dirty="0">
                <a:latin typeface="+mj-ea"/>
                <a:ea typeface="+mj-ea"/>
              </a:rPr>
              <a:t>16</a:t>
            </a:r>
            <a:r>
              <a:rPr lang="ja-JP" altLang="en-US" sz="2800" dirty="0">
                <a:latin typeface="+mj-ea"/>
                <a:ea typeface="+mj-ea"/>
              </a:rPr>
              <a:t>）を割り当てたもの</a:t>
            </a:r>
            <a:endParaRPr lang="en-US" altLang="ja-JP" sz="2800" dirty="0">
              <a:latin typeface="+mj-ea"/>
              <a:ea typeface="+mj-ea"/>
            </a:endParaRPr>
          </a:p>
        </p:txBody>
      </p:sp>
    </p:spTree>
    <p:extLst>
      <p:ext uri="{BB962C8B-B14F-4D97-AF65-F5344CB8AC3E}">
        <p14:creationId xmlns:p14="http://schemas.microsoft.com/office/powerpoint/2010/main" val="273639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CPUE(catch per unit effort)</a:t>
            </a:r>
            <a:endParaRPr lang="ja-JP" altLang="en-US" dirty="0">
              <a:latin typeface="+mj-ea"/>
            </a:endParaRPr>
          </a:p>
        </p:txBody>
      </p:sp>
      <p:sp>
        <p:nvSpPr>
          <p:cNvPr id="3" name="テキスト ボックス 2">
            <a:extLst>
              <a:ext uri="{FF2B5EF4-FFF2-40B4-BE49-F238E27FC236}">
                <a16:creationId xmlns:a16="http://schemas.microsoft.com/office/drawing/2014/main" id="{50892173-1859-46D1-994F-BECE03E65E98}"/>
              </a:ext>
            </a:extLst>
          </p:cNvPr>
          <p:cNvSpPr txBox="1"/>
          <p:nvPr/>
        </p:nvSpPr>
        <p:spPr>
          <a:xfrm>
            <a:off x="472631" y="1767319"/>
            <a:ext cx="11062231" cy="329320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単位努力量あたりの漁獲量</a:t>
            </a:r>
            <a:r>
              <a:rPr lang="en-US" altLang="ja-JP" sz="2800" dirty="0">
                <a:latin typeface="+mj-ea"/>
                <a:ea typeface="+mj-ea"/>
              </a:rPr>
              <a:t>CPUE</a:t>
            </a:r>
            <a:r>
              <a:rPr lang="ja-JP" altLang="en-US" sz="2800" dirty="0">
                <a:latin typeface="+mj-ea"/>
                <a:ea typeface="+mj-ea"/>
              </a:rPr>
              <a:t>とは、努力量を漁獲量で除したもの</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努力量の単位は、時間・人数・網・隻数など</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solidFill>
                  <a:srgbClr val="FF0000"/>
                </a:solidFill>
                <a:latin typeface="+mj-ea"/>
                <a:ea typeface="+mj-ea"/>
              </a:rPr>
              <a:t>相対的なトレンドを表す</a:t>
            </a:r>
            <a:r>
              <a:rPr kumimoji="1" lang="ja-JP" altLang="en-US" sz="2800" dirty="0">
                <a:solidFill>
                  <a:srgbClr val="FF0000"/>
                </a:solidFill>
                <a:latin typeface="+mj-ea"/>
                <a:ea typeface="+mj-ea"/>
              </a:rPr>
              <a:t>資源量指数 </a:t>
            </a:r>
            <a:r>
              <a:rPr kumimoji="1" lang="en-US" altLang="ja-JP" sz="2800" dirty="0">
                <a:solidFill>
                  <a:srgbClr val="FF0000"/>
                </a:solidFill>
                <a:latin typeface="+mj-ea"/>
                <a:ea typeface="+mj-ea"/>
              </a:rPr>
              <a:t> CPUE = q × N</a:t>
            </a:r>
          </a:p>
          <a:p>
            <a:pPr marL="342900" indent="-342900">
              <a:spcAft>
                <a:spcPts val="1200"/>
              </a:spcAft>
              <a:buFont typeface="Arial" panose="020B0604020202020204" pitchFamily="34" charset="0"/>
              <a:buChar char="•"/>
            </a:pPr>
            <a:r>
              <a:rPr kumimoji="1" lang="ja-JP" altLang="en-US" sz="2800" dirty="0">
                <a:latin typeface="+mj-ea"/>
                <a:ea typeface="+mj-ea"/>
              </a:rPr>
              <a:t>個体群モデル </a:t>
            </a:r>
            <a:r>
              <a:rPr kumimoji="1" lang="en-US" altLang="ja-JP" sz="2800" dirty="0">
                <a:latin typeface="+mj-ea"/>
                <a:ea typeface="+mj-ea"/>
              </a:rPr>
              <a:t>(VPA</a:t>
            </a:r>
            <a:r>
              <a:rPr kumimoji="1" lang="ja-JP" altLang="en-US" sz="2800" dirty="0">
                <a:latin typeface="+mj-ea"/>
                <a:ea typeface="+mj-ea"/>
              </a:rPr>
              <a:t>など</a:t>
            </a:r>
            <a:r>
              <a:rPr kumimoji="1" lang="en-US" altLang="ja-JP" sz="2800" dirty="0">
                <a:latin typeface="+mj-ea"/>
                <a:ea typeface="+mj-ea"/>
              </a:rPr>
              <a:t>)</a:t>
            </a:r>
            <a:r>
              <a:rPr kumimoji="1" lang="ja-JP" altLang="en-US" sz="2800" dirty="0">
                <a:latin typeface="+mj-ea"/>
                <a:ea typeface="+mj-ea"/>
              </a:rPr>
              <a:t>のチューニングに使用される</a:t>
            </a:r>
            <a:endParaRPr kumimoji="1"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それ自身で許容漁獲量を決められることもある（</a:t>
            </a:r>
            <a:r>
              <a:rPr lang="en-US" altLang="ja-JP" sz="2800" dirty="0">
                <a:latin typeface="+mj-ea"/>
                <a:ea typeface="+mj-ea"/>
              </a:rPr>
              <a:t>2</a:t>
            </a:r>
            <a:r>
              <a:rPr lang="ja-JP" altLang="en-US" sz="2800" dirty="0">
                <a:latin typeface="+mj-ea"/>
                <a:ea typeface="+mj-ea"/>
              </a:rPr>
              <a:t>系ルール）</a:t>
            </a:r>
            <a:endParaRPr kumimoji="1" lang="ja-JP" altLang="en-US" sz="2800" dirty="0">
              <a:latin typeface="+mj-ea"/>
              <a:ea typeface="+mj-ea"/>
            </a:endParaRPr>
          </a:p>
        </p:txBody>
      </p:sp>
      <p:pic>
        <p:nvPicPr>
          <p:cNvPr id="6" name="図 5">
            <a:extLst>
              <a:ext uri="{FF2B5EF4-FFF2-40B4-BE49-F238E27FC236}">
                <a16:creationId xmlns:a16="http://schemas.microsoft.com/office/drawing/2014/main" id="{9FC2A831-1D33-4953-B1F0-AEFEC6B1824E}"/>
              </a:ext>
            </a:extLst>
          </p:cNvPr>
          <p:cNvPicPr>
            <a:picLocks noChangeAspect="1"/>
          </p:cNvPicPr>
          <p:nvPr/>
        </p:nvPicPr>
        <p:blipFill rotWithShape="1">
          <a:blip r:embed="rId2"/>
          <a:srcRect t="50000" b="19435"/>
          <a:stretch/>
        </p:blipFill>
        <p:spPr>
          <a:xfrm>
            <a:off x="472631" y="5169817"/>
            <a:ext cx="10315575" cy="1251858"/>
          </a:xfrm>
          <a:prstGeom prst="rect">
            <a:avLst/>
          </a:prstGeom>
        </p:spPr>
      </p:pic>
      <p:sp>
        <p:nvSpPr>
          <p:cNvPr id="7" name="テキスト ボックス 6">
            <a:extLst>
              <a:ext uri="{FF2B5EF4-FFF2-40B4-BE49-F238E27FC236}">
                <a16:creationId xmlns:a16="http://schemas.microsoft.com/office/drawing/2014/main" id="{5EFB8BD9-8A22-4B68-8E51-63DE4CA75944}"/>
              </a:ext>
            </a:extLst>
          </p:cNvPr>
          <p:cNvSpPr txBox="1"/>
          <p:nvPr/>
        </p:nvSpPr>
        <p:spPr>
          <a:xfrm>
            <a:off x="6520542" y="6330909"/>
            <a:ext cx="5334001" cy="400110"/>
          </a:xfrm>
          <a:prstGeom prst="rect">
            <a:avLst/>
          </a:prstGeom>
          <a:noFill/>
        </p:spPr>
        <p:txBody>
          <a:bodyPr wrap="square" rtlCol="0">
            <a:spAutoFit/>
          </a:bodyPr>
          <a:lstStyle/>
          <a:p>
            <a:pPr>
              <a:spcAft>
                <a:spcPts val="1200"/>
              </a:spcAft>
            </a:pPr>
            <a:r>
              <a:rPr lang="en-US" altLang="ja-JP" sz="2000" dirty="0">
                <a:latin typeface="+mj-ea"/>
                <a:ea typeface="+mj-ea"/>
              </a:rPr>
              <a:t>(Carruthers</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2014</a:t>
            </a:r>
            <a:r>
              <a:rPr lang="ja-JP" altLang="en-US" sz="2000" dirty="0" err="1">
                <a:latin typeface="+mj-ea"/>
                <a:ea typeface="+mj-ea"/>
              </a:rPr>
              <a:t>、</a:t>
            </a:r>
            <a:r>
              <a:rPr lang="en-US" altLang="ja-JP" sz="2000" dirty="0" err="1">
                <a:latin typeface="+mj-ea"/>
                <a:ea typeface="+mj-ea"/>
              </a:rPr>
              <a:t>Fish.Res</a:t>
            </a:r>
            <a:r>
              <a:rPr lang="en-US" altLang="ja-JP" sz="2000" dirty="0">
                <a:latin typeface="+mj-ea"/>
                <a:ea typeface="+mj-ea"/>
              </a:rPr>
              <a:t>.)</a:t>
            </a:r>
            <a:endParaRPr kumimoji="1" lang="ja-JP" altLang="en-US" sz="2000" dirty="0">
              <a:latin typeface="+mj-ea"/>
              <a:ea typeface="+mj-ea"/>
            </a:endParaRPr>
          </a:p>
        </p:txBody>
      </p:sp>
    </p:spTree>
    <p:extLst>
      <p:ext uri="{BB962C8B-B14F-4D97-AF65-F5344CB8AC3E}">
        <p14:creationId xmlns:p14="http://schemas.microsoft.com/office/powerpoint/2010/main" val="2679749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一般化線形混合モデル：</a:t>
            </a:r>
            <a:r>
              <a:rPr lang="en-US" altLang="ja-JP" dirty="0">
                <a:latin typeface="+mj-ea"/>
              </a:rPr>
              <a:t>GLMM</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1D76D3-D51D-4DCB-8D1D-0B0E2432F3F2}"/>
                  </a:ext>
                </a:extLst>
              </p:cNvPr>
              <p:cNvSpPr txBox="1"/>
              <p:nvPr/>
            </p:nvSpPr>
            <p:spPr>
              <a:xfrm>
                <a:off x="533399" y="1774372"/>
                <a:ext cx="7027758" cy="495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lang="en-US" altLang="ja-JP" sz="2800" i="1">
                                  <a:latin typeface="Cambria Math" panose="02040503050406030204" pitchFamily="18" charset="0"/>
                                </a:rPr>
                                <m:t>𝑐𝑎𝑡𝑐h</m:t>
                              </m:r>
                            </m:e>
                            <m:sub>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𝑚</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ub>
                          </m:sSub>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𝛽</m:t>
                          </m:r>
                        </m:e>
                        <m:sub>
                          <m:r>
                            <a:rPr kumimoji="1" lang="en-US" altLang="ja-JP" sz="2800" b="0" i="1" smtClean="0">
                              <a:latin typeface="Cambria Math" panose="02040503050406030204" pitchFamily="18" charset="0"/>
                            </a:rPr>
                            <m:t>𝑦</m:t>
                          </m:r>
                        </m:sub>
                      </m:sSub>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𝛾</m:t>
                          </m:r>
                        </m:e>
                        <m:sub>
                          <m:r>
                            <a:rPr lang="en-US" altLang="ja-JP" sz="2800" b="0" i="1" smtClean="0">
                              <a:latin typeface="Cambria Math" panose="02040503050406030204" pitchFamily="18" charset="0"/>
                            </a:rPr>
                            <m:t>𝑚</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𝜀</m:t>
                          </m:r>
                        </m:e>
                        <m:sub>
                          <m:r>
                            <a:rPr lang="en-US" altLang="ja-JP" sz="2800" i="1">
                              <a:latin typeface="Cambria Math" panose="02040503050406030204" pitchFamily="18" charset="0"/>
                            </a:rPr>
                            <m:t>𝑦</m:t>
                          </m:r>
                          <m:r>
                            <a:rPr lang="en-US" altLang="ja-JP" sz="2800" i="1">
                              <a:latin typeface="Cambria Math" panose="02040503050406030204" pitchFamily="18" charset="0"/>
                            </a:rPr>
                            <m:t>,</m:t>
                          </m:r>
                          <m:r>
                            <a:rPr lang="en-US" altLang="ja-JP" sz="2800" i="1">
                              <a:latin typeface="Cambria Math" panose="02040503050406030204" pitchFamily="18" charset="0"/>
                            </a:rPr>
                            <m:t>𝑚</m:t>
                          </m:r>
                          <m:r>
                            <a:rPr lang="en-US" altLang="ja-JP" sz="2800" i="1">
                              <a:latin typeface="Cambria Math" panose="02040503050406030204" pitchFamily="18" charset="0"/>
                            </a:rPr>
                            <m:t>,</m:t>
                          </m:r>
                          <m:r>
                            <a:rPr lang="en-US" altLang="ja-JP" sz="2800" i="1">
                              <a:latin typeface="Cambria Math" panose="02040503050406030204" pitchFamily="18" charset="0"/>
                            </a:rPr>
                            <m:t>𝑎</m:t>
                          </m:r>
                        </m:sub>
                      </m:sSub>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F31D76D3-D51D-4DCB-8D1D-0B0E2432F3F2}"/>
                  </a:ext>
                </a:extLst>
              </p:cNvPr>
              <p:cNvSpPr txBox="1">
                <a:spLocks noRot="1" noChangeAspect="1" noMove="1" noResize="1" noEditPoints="1" noAdjustHandles="1" noChangeArrowheads="1" noChangeShapeType="1" noTextEdit="1"/>
              </p:cNvSpPr>
              <p:nvPr/>
            </p:nvSpPr>
            <p:spPr>
              <a:xfrm>
                <a:off x="533399" y="1774372"/>
                <a:ext cx="7027758" cy="495713"/>
              </a:xfrm>
              <a:prstGeom prst="rect">
                <a:avLst/>
              </a:prstGeom>
              <a:blipFill>
                <a:blip r:embed="rId7"/>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7F432AD-0940-4E68-9313-B1BD313B9AEA}"/>
              </a:ext>
            </a:extLst>
          </p:cNvPr>
          <p:cNvCxnSpPr>
            <a:cxnSpLocks/>
          </p:cNvCxnSpPr>
          <p:nvPr/>
        </p:nvCxnSpPr>
        <p:spPr>
          <a:xfrm flipH="1">
            <a:off x="3657600" y="2270085"/>
            <a:ext cx="413657" cy="451344"/>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4C21C53-0C69-4227-8043-B8EBFB978C5C}"/>
              </a:ext>
            </a:extLst>
          </p:cNvPr>
          <p:cNvSpPr txBox="1"/>
          <p:nvPr/>
        </p:nvSpPr>
        <p:spPr>
          <a:xfrm>
            <a:off x="2883523" y="2783366"/>
            <a:ext cx="1548154" cy="461665"/>
          </a:xfrm>
          <a:prstGeom prst="rect">
            <a:avLst/>
          </a:prstGeom>
          <a:noFill/>
        </p:spPr>
        <p:txBody>
          <a:bodyPr wrap="square" rtlCol="0">
            <a:spAutoFit/>
          </a:bodyPr>
          <a:lstStyle/>
          <a:p>
            <a:pPr algn="ctr"/>
            <a:r>
              <a:rPr lang="ja-JP" altLang="en-US" sz="2400" dirty="0">
                <a:latin typeface="+mj-ea"/>
                <a:ea typeface="+mj-ea"/>
              </a:rPr>
              <a:t>年の効果</a:t>
            </a:r>
            <a:endParaRPr kumimoji="1" lang="ja-JP" altLang="en-US" sz="2400" dirty="0">
              <a:latin typeface="+mj-ea"/>
              <a:ea typeface="+mj-ea"/>
            </a:endParaRPr>
          </a:p>
        </p:txBody>
      </p:sp>
      <p:cxnSp>
        <p:nvCxnSpPr>
          <p:cNvPr id="9" name="直線矢印コネクタ 8">
            <a:extLst>
              <a:ext uri="{FF2B5EF4-FFF2-40B4-BE49-F238E27FC236}">
                <a16:creationId xmlns:a16="http://schemas.microsoft.com/office/drawing/2014/main" id="{3CAA5E71-7D33-45F0-8095-91E3C039FD14}"/>
              </a:ext>
            </a:extLst>
          </p:cNvPr>
          <p:cNvCxnSpPr>
            <a:cxnSpLocks/>
          </p:cNvCxnSpPr>
          <p:nvPr/>
        </p:nvCxnSpPr>
        <p:spPr>
          <a:xfrm flipH="1">
            <a:off x="5072742" y="2278809"/>
            <a:ext cx="1" cy="504557"/>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1C3071AA-8FC7-4D82-A168-8B6293DA2F28}"/>
              </a:ext>
            </a:extLst>
          </p:cNvPr>
          <p:cNvSpPr txBox="1"/>
          <p:nvPr/>
        </p:nvSpPr>
        <p:spPr>
          <a:xfrm>
            <a:off x="4298665" y="2805137"/>
            <a:ext cx="1548154" cy="461665"/>
          </a:xfrm>
          <a:prstGeom prst="rect">
            <a:avLst/>
          </a:prstGeom>
          <a:noFill/>
        </p:spPr>
        <p:txBody>
          <a:bodyPr wrap="square" rtlCol="0">
            <a:spAutoFit/>
          </a:bodyPr>
          <a:lstStyle/>
          <a:p>
            <a:pPr algn="ctr"/>
            <a:r>
              <a:rPr lang="ja-JP" altLang="en-US" sz="2400" dirty="0">
                <a:latin typeface="+mj-ea"/>
                <a:ea typeface="+mj-ea"/>
              </a:rPr>
              <a:t>月の効果</a:t>
            </a:r>
            <a:endParaRPr kumimoji="1" lang="ja-JP" altLang="en-US" sz="2400" dirty="0">
              <a:latin typeface="+mj-ea"/>
              <a:ea typeface="+mj-ea"/>
            </a:endParaRPr>
          </a:p>
        </p:txBody>
      </p:sp>
      <p:cxnSp>
        <p:nvCxnSpPr>
          <p:cNvPr id="12" name="直線矢印コネクタ 11">
            <a:extLst>
              <a:ext uri="{FF2B5EF4-FFF2-40B4-BE49-F238E27FC236}">
                <a16:creationId xmlns:a16="http://schemas.microsoft.com/office/drawing/2014/main" id="{F4B66908-D36C-41B4-9DC2-45EAFCBB5CB7}"/>
              </a:ext>
            </a:extLst>
          </p:cNvPr>
          <p:cNvCxnSpPr>
            <a:cxnSpLocks/>
            <a:endCxn id="14" idx="0"/>
          </p:cNvCxnSpPr>
          <p:nvPr/>
        </p:nvCxnSpPr>
        <p:spPr>
          <a:xfrm>
            <a:off x="5965372" y="2289695"/>
            <a:ext cx="672110" cy="51544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テキスト ボックス 13">
            <a:extLst>
              <a:ext uri="{FF2B5EF4-FFF2-40B4-BE49-F238E27FC236}">
                <a16:creationId xmlns:a16="http://schemas.microsoft.com/office/drawing/2014/main" id="{DD89D10C-DDD9-47E5-A1C1-D3F329AB9C7E}"/>
              </a:ext>
            </a:extLst>
          </p:cNvPr>
          <p:cNvSpPr txBox="1"/>
          <p:nvPr/>
        </p:nvSpPr>
        <p:spPr>
          <a:xfrm>
            <a:off x="5713807" y="2805137"/>
            <a:ext cx="1847350" cy="461665"/>
          </a:xfrm>
          <a:prstGeom prst="rect">
            <a:avLst/>
          </a:prstGeom>
          <a:noFill/>
        </p:spPr>
        <p:txBody>
          <a:bodyPr wrap="square" rtlCol="0">
            <a:spAutoFit/>
          </a:bodyPr>
          <a:lstStyle/>
          <a:p>
            <a:pPr algn="ctr"/>
            <a:r>
              <a:rPr lang="ja-JP" altLang="en-US" sz="2400" dirty="0">
                <a:solidFill>
                  <a:srgbClr val="0000FF"/>
                </a:solidFill>
                <a:latin typeface="+mj-ea"/>
                <a:ea typeface="+mj-ea"/>
              </a:rPr>
              <a:t>場所の効果</a:t>
            </a:r>
            <a:endParaRPr kumimoji="1" lang="ja-JP" altLang="en-US" sz="2400" dirty="0">
              <a:solidFill>
                <a:srgbClr val="0000FF"/>
              </a:solidFill>
              <a:latin typeface="+mj-ea"/>
              <a:ea typeface="+mj-ea"/>
            </a:endParaRPr>
          </a:p>
        </p:txBody>
      </p: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79E5ED76-C5C5-45A6-896F-3B4038BFD4A0}"/>
                  </a:ext>
                </a:extLst>
              </p:cNvPr>
              <p:cNvSpPr txBox="1"/>
              <p:nvPr/>
            </p:nvSpPr>
            <p:spPr>
              <a:xfrm>
                <a:off x="472631" y="3432832"/>
                <a:ext cx="11062231" cy="1151918"/>
              </a:xfrm>
              <a:prstGeom prst="rect">
                <a:avLst/>
              </a:prstGeom>
              <a:noFill/>
            </p:spPr>
            <p:txBody>
              <a:bodyPr wrap="square" rtlCol="0">
                <a:spAutoFit/>
              </a:bodyPr>
              <a:lstStyle/>
              <a:p>
                <a:pPr>
                  <a:spcAft>
                    <a:spcPts val="1200"/>
                  </a:spcAft>
                </a:pPr>
                <a:r>
                  <a:rPr lang="en-US" altLang="ja-JP" sz="2800" dirty="0">
                    <a:latin typeface="+mj-ea"/>
                    <a:ea typeface="+mj-ea"/>
                  </a:rPr>
                  <a:t>GLM: </a:t>
                </a:r>
                <a14:m>
                  <m:oMath xmlns:m="http://schemas.openxmlformats.org/officeDocument/2006/math">
                    <m:r>
                      <a:rPr lang="ja-JP" altLang="en-US" sz="2800" b="0" i="1" smtClean="0">
                        <a:latin typeface="Cambria Math" panose="02040503050406030204" pitchFamily="18" charset="0"/>
                        <a:ea typeface="Cambria Math" panose="02040503050406030204" pitchFamily="18" charset="0"/>
                      </a:rPr>
                      <m:t>𝜑</m:t>
                    </m:r>
                    <m:r>
                      <a:rPr lang="en-US" altLang="ja-JP" sz="2800" b="0" i="1"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3</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16</m:t>
                            </m:r>
                          </m:sub>
                        </m:sSub>
                      </m:e>
                    </m:d>
                  </m:oMath>
                </a14:m>
                <a:r>
                  <a:rPr lang="ja-JP" altLang="en-US" sz="2800" dirty="0"/>
                  <a:t> </a:t>
                </a:r>
                <a:r>
                  <a:rPr lang="ja-JP" altLang="en-US" sz="2800" dirty="0">
                    <a:latin typeface="+mj-ea"/>
                    <a:ea typeface="+mj-ea"/>
                  </a:rPr>
                  <a:t>という</a:t>
                </a:r>
                <a:r>
                  <a:rPr lang="en-US" altLang="ja-JP" sz="2800" dirty="0">
                    <a:latin typeface="+mj-ea"/>
                    <a:ea typeface="+mj-ea"/>
                  </a:rPr>
                  <a:t>15</a:t>
                </a:r>
                <a:r>
                  <a:rPr lang="ja-JP" altLang="en-US" sz="2800" dirty="0">
                    <a:latin typeface="+mj-ea"/>
                    <a:ea typeface="+mj-ea"/>
                  </a:rPr>
                  <a:t>個のパラメータを推定</a:t>
                </a:r>
                <a:endParaRPr lang="en-US" altLang="ja-JP" sz="2800" dirty="0">
                  <a:latin typeface="+mj-ea"/>
                  <a:ea typeface="+mj-ea"/>
                </a:endParaRPr>
              </a:p>
              <a:p>
                <a:pPr>
                  <a:spcAft>
                    <a:spcPts val="1200"/>
                  </a:spcAft>
                </a:pPr>
                <a:r>
                  <a:rPr lang="en-US" altLang="ja-JP" sz="2800" dirty="0">
                    <a:latin typeface="+mj-ea"/>
                    <a:ea typeface="+mj-ea"/>
                  </a:rPr>
                  <a:t>GLMM: </a:t>
                </a:r>
                <a14:m>
                  <m:oMath xmlns:m="http://schemas.openxmlformats.org/officeDocument/2006/math">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Normal</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0,</m:t>
                        </m:r>
                        <m:sSup>
                          <m:sSupPr>
                            <m:ctrlPr>
                              <a:rPr lang="en-US" altLang="ja-JP" sz="2800" b="0" i="1" smtClean="0">
                                <a:latin typeface="Cambria Math" panose="02040503050406030204" pitchFamily="18" charset="0"/>
                              </a:rPr>
                            </m:ctrlPr>
                          </m:sSupPr>
                          <m:e>
                            <m:r>
                              <a:rPr lang="ja-JP" altLang="en-US" sz="2800" b="0" i="1" smtClean="0">
                                <a:latin typeface="Cambria Math" panose="02040503050406030204" pitchFamily="18" charset="0"/>
                              </a:rPr>
                              <m:t>𝜏</m:t>
                            </m:r>
                          </m:e>
                          <m:sup>
                            <m:r>
                              <a:rPr lang="en-US" altLang="ja-JP" sz="2800" b="0" i="1" smtClean="0">
                                <a:latin typeface="Cambria Math" panose="02040503050406030204" pitchFamily="18" charset="0"/>
                              </a:rPr>
                              <m:t>2</m:t>
                            </m:r>
                          </m:sup>
                        </m:sSup>
                      </m:e>
                    </m:d>
                    <m:r>
                      <a:rPr lang="en-US" altLang="ja-JP" sz="2800" b="0" i="1" smtClean="0">
                        <a:latin typeface="Cambria Math" panose="02040503050406030204" pitchFamily="18" charset="0"/>
                      </a:rPr>
                      <m:t> </m:t>
                    </m:r>
                  </m:oMath>
                </a14:m>
                <a:r>
                  <a:rPr lang="ja-JP" altLang="en-US" sz="2800" dirty="0">
                    <a:latin typeface="+mj-ea"/>
                    <a:ea typeface="+mj-ea"/>
                  </a:rPr>
                  <a:t>として、一つのパラメータ </a:t>
                </a:r>
                <a:r>
                  <a:rPr lang="en-US" altLang="ja-JP" sz="2800" dirty="0">
                    <a:latin typeface="+mj-ea"/>
                    <a:ea typeface="+mj-ea"/>
                  </a:rPr>
                  <a:t>(</a:t>
                </a:r>
                <a14:m>
                  <m:oMath xmlns:m="http://schemas.openxmlformats.org/officeDocument/2006/math">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𝜏</m:t>
                        </m:r>
                      </m:e>
                      <m:sup>
                        <m:r>
                          <a:rPr lang="en-US" altLang="ja-JP" sz="2800" i="1">
                            <a:latin typeface="Cambria Math" panose="02040503050406030204" pitchFamily="18" charset="0"/>
                          </a:rPr>
                          <m:t>2</m:t>
                        </m:r>
                      </m:sup>
                    </m:sSup>
                  </m:oMath>
                </a14:m>
                <a:r>
                  <a:rPr lang="en-US" altLang="ja-JP" sz="2800" dirty="0">
                    <a:latin typeface="+mj-ea"/>
                    <a:ea typeface="+mj-ea"/>
                  </a:rPr>
                  <a:t>)</a:t>
                </a:r>
                <a:r>
                  <a:rPr lang="ja-JP" altLang="en-US" sz="2800" dirty="0">
                    <a:latin typeface="+mj-ea"/>
                    <a:ea typeface="+mj-ea"/>
                  </a:rPr>
                  <a:t> を推定</a:t>
                </a:r>
                <a:endParaRPr lang="ja-JP" altLang="en-US" sz="2800" dirty="0"/>
              </a:p>
            </p:txBody>
          </p:sp>
        </mc:Choice>
        <mc:Fallback>
          <p:sp>
            <p:nvSpPr>
              <p:cNvPr id="16" name="テキスト ボックス 15">
                <a:extLst>
                  <a:ext uri="{FF2B5EF4-FFF2-40B4-BE49-F238E27FC236}">
                    <a16:creationId xmlns:a16="http://schemas.microsoft.com/office/drawing/2014/main" id="{79E5ED76-C5C5-45A6-896F-3B4038BFD4A0}"/>
                  </a:ext>
                </a:extLst>
              </p:cNvPr>
              <p:cNvSpPr txBox="1">
                <a:spLocks noRot="1" noChangeAspect="1" noMove="1" noResize="1" noEditPoints="1" noAdjustHandles="1" noChangeArrowheads="1" noChangeShapeType="1" noTextEdit="1"/>
              </p:cNvSpPr>
              <p:nvPr/>
            </p:nvSpPr>
            <p:spPr>
              <a:xfrm>
                <a:off x="472631" y="3432832"/>
                <a:ext cx="11062231" cy="1151918"/>
              </a:xfrm>
              <a:prstGeom prst="rect">
                <a:avLst/>
              </a:prstGeom>
              <a:blipFill>
                <a:blip r:embed="rId8"/>
                <a:stretch>
                  <a:fillRect l="-1158" t="-6349" b="-899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98ACE65E-0077-4FB2-A1E9-EE64BCC7701C}"/>
              </a:ext>
            </a:extLst>
          </p:cNvPr>
          <p:cNvSpPr/>
          <p:nvPr/>
        </p:nvSpPr>
        <p:spPr>
          <a:xfrm>
            <a:off x="533399" y="5357290"/>
            <a:ext cx="9777579"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library(lme4) #lme4</a:t>
            </a:r>
            <a:r>
              <a:rPr lang="ja-JP" altLang="en-US" sz="2000" dirty="0">
                <a:latin typeface="Consolas" panose="020B0609020204030204" pitchFamily="49" charset="0"/>
              </a:rPr>
              <a:t>パッケージの読み込み</a:t>
            </a:r>
          </a:p>
          <a:p>
            <a:r>
              <a:rPr lang="en-US" altLang="ja-JP" sz="2000" dirty="0">
                <a:latin typeface="Consolas" panose="020B0609020204030204" pitchFamily="49" charset="0"/>
              </a:rPr>
              <a:t>glmm.res &lt;- </a:t>
            </a:r>
            <a:r>
              <a:rPr lang="en-US" altLang="ja-JP" sz="2000" dirty="0" err="1">
                <a:latin typeface="Consolas" panose="020B0609020204030204" pitchFamily="49" charset="0"/>
              </a:rPr>
              <a:t>lmer</a:t>
            </a:r>
            <a:r>
              <a:rPr lang="en-US" altLang="ja-JP" sz="2000" dirty="0">
                <a:latin typeface="Consolas" panose="020B0609020204030204" pitchFamily="49" charset="0"/>
              </a:rPr>
              <a:t>(log(catch) ~ year + month + (1|area), data=</a:t>
            </a:r>
            <a:r>
              <a:rPr lang="en-US" altLang="ja-JP" sz="2000" dirty="0" err="1">
                <a:latin typeface="Consolas" panose="020B0609020204030204" pitchFamily="49" charset="0"/>
              </a:rPr>
              <a:t>dat.l</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21" name="テキスト ボックス 20">
            <a:extLst>
              <a:ext uri="{FF2B5EF4-FFF2-40B4-BE49-F238E27FC236}">
                <a16:creationId xmlns:a16="http://schemas.microsoft.com/office/drawing/2014/main" id="{F338DE65-ACF2-47D6-89CF-A204756213BF}"/>
              </a:ext>
            </a:extLst>
          </p:cNvPr>
          <p:cNvSpPr txBox="1"/>
          <p:nvPr/>
        </p:nvSpPr>
        <p:spPr>
          <a:xfrm>
            <a:off x="472631" y="4826197"/>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lme4</a:t>
            </a:r>
            <a:r>
              <a:rPr lang="ja-JP" altLang="en-US" sz="2800" dirty="0">
                <a:latin typeface="+mj-ea"/>
                <a:ea typeface="+mj-ea"/>
              </a:rPr>
              <a:t>パッケージの</a:t>
            </a:r>
            <a:r>
              <a:rPr lang="en-US" altLang="ja-JP" sz="2800" dirty="0" err="1">
                <a:latin typeface="+mj-ea"/>
                <a:ea typeface="+mj-ea"/>
              </a:rPr>
              <a:t>lmer</a:t>
            </a:r>
            <a:r>
              <a:rPr lang="en-US" altLang="ja-JP" sz="2800" dirty="0">
                <a:latin typeface="+mj-ea"/>
                <a:ea typeface="+mj-ea"/>
              </a:rPr>
              <a:t>()</a:t>
            </a:r>
            <a:r>
              <a:rPr lang="ja-JP" altLang="en-US" sz="2800" dirty="0">
                <a:latin typeface="+mj-ea"/>
                <a:ea typeface="+mj-ea"/>
              </a:rPr>
              <a:t>関数を使用</a:t>
            </a:r>
            <a:endParaRPr lang="en-US" altLang="ja-JP" sz="2800" dirty="0">
              <a:latin typeface="+mj-ea"/>
              <a:ea typeface="+mj-ea"/>
            </a:endParaRPr>
          </a:p>
        </p:txBody>
      </p:sp>
      <p:cxnSp>
        <p:nvCxnSpPr>
          <p:cNvPr id="22" name="直線矢印コネクタ 21">
            <a:extLst>
              <a:ext uri="{FF2B5EF4-FFF2-40B4-BE49-F238E27FC236}">
                <a16:creationId xmlns:a16="http://schemas.microsoft.com/office/drawing/2014/main" id="{6B14AB3E-9FDF-475D-9936-525040DC9BED}"/>
              </a:ext>
            </a:extLst>
          </p:cNvPr>
          <p:cNvCxnSpPr>
            <a:cxnSpLocks/>
          </p:cNvCxnSpPr>
          <p:nvPr/>
        </p:nvCxnSpPr>
        <p:spPr>
          <a:xfrm flipH="1">
            <a:off x="7315200" y="5966547"/>
            <a:ext cx="1" cy="31642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49BA39FF-54BF-4C69-B52E-1F72B3AA28AD}"/>
              </a:ext>
            </a:extLst>
          </p:cNvPr>
          <p:cNvSpPr txBox="1"/>
          <p:nvPr/>
        </p:nvSpPr>
        <p:spPr>
          <a:xfrm>
            <a:off x="4354289" y="6282972"/>
            <a:ext cx="5943600" cy="461665"/>
          </a:xfrm>
          <a:prstGeom prst="rect">
            <a:avLst/>
          </a:prstGeom>
          <a:noFill/>
        </p:spPr>
        <p:txBody>
          <a:bodyPr wrap="square" rtlCol="0">
            <a:spAutoFit/>
          </a:bodyPr>
          <a:lstStyle/>
          <a:p>
            <a:pPr algn="ctr"/>
            <a:r>
              <a:rPr lang="ja-JP" altLang="en-US" sz="2400" dirty="0">
                <a:solidFill>
                  <a:srgbClr val="0000FF"/>
                </a:solidFill>
                <a:latin typeface="+mj-ea"/>
                <a:ea typeface="+mj-ea"/>
              </a:rPr>
              <a:t>切片がランダム効果で変わるという意味</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90383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固定効果とランダム効果</a:t>
            </a:r>
          </a:p>
        </p:txBody>
      </p:sp>
      <p:sp>
        <p:nvSpPr>
          <p:cNvPr id="3" name="テキスト ボックス 2">
            <a:extLst>
              <a:ext uri="{FF2B5EF4-FFF2-40B4-BE49-F238E27FC236}">
                <a16:creationId xmlns:a16="http://schemas.microsoft.com/office/drawing/2014/main" id="{384426BB-3C7F-4663-BB70-8A9B849E7CB8}"/>
              </a:ext>
            </a:extLst>
          </p:cNvPr>
          <p:cNvSpPr txBox="1"/>
          <p:nvPr/>
        </p:nvSpPr>
        <p:spPr>
          <a:xfrm>
            <a:off x="472631" y="1767319"/>
            <a:ext cx="11512540" cy="489364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カテゴリカル変数の一つ一つの水準に関心があるなら固定効果</a:t>
            </a: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水準による「ばらつき」を考慮したい</a:t>
            </a:r>
            <a:r>
              <a:rPr kumimoji="1" lang="en-US" altLang="ja-JP" sz="2800" dirty="0">
                <a:latin typeface="+mj-ea"/>
                <a:ea typeface="+mj-ea"/>
              </a:rPr>
              <a:t>/</a:t>
            </a:r>
            <a:r>
              <a:rPr kumimoji="1" lang="ja-JP" altLang="en-US" sz="2800" dirty="0">
                <a:latin typeface="+mj-ea"/>
                <a:ea typeface="+mj-ea"/>
              </a:rPr>
              <a:t>関心があるならランダム効果</a:t>
            </a: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混合モデルは、各水準の効果はランダム効果として推定するので、</a:t>
            </a:r>
            <a:r>
              <a:rPr kumimoji="1" lang="ja-JP" altLang="en-US" sz="2800" dirty="0">
                <a:solidFill>
                  <a:srgbClr val="0000FF"/>
                </a:solidFill>
                <a:latin typeface="+mj-ea"/>
                <a:ea typeface="+mj-ea"/>
              </a:rPr>
              <a:t>固定効果として推定するパラメータ数は少なく、節約的</a:t>
            </a: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ただし、</a:t>
            </a:r>
            <a:r>
              <a:rPr kumimoji="1" lang="ja-JP" altLang="en-US" sz="2800" dirty="0">
                <a:solidFill>
                  <a:srgbClr val="0000FF"/>
                </a:solidFill>
                <a:latin typeface="+mj-ea"/>
                <a:ea typeface="+mj-ea"/>
              </a:rPr>
              <a:t>尤度の算出に積分が必要なので、計算が大変</a:t>
            </a:r>
            <a:endParaRPr kumimoji="1" lang="en-US" altLang="ja-JP" sz="2800" dirty="0">
              <a:solidFill>
                <a:srgbClr val="0000FF"/>
              </a:solidFill>
              <a:latin typeface="+mj-ea"/>
              <a:ea typeface="+mj-ea"/>
            </a:endParaRPr>
          </a:p>
          <a:p>
            <a:pPr>
              <a:spcAft>
                <a:spcPts val="1200"/>
              </a:spcAft>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そのため、複雑なランダム効果の場合、</a:t>
            </a:r>
            <a:r>
              <a:rPr lang="ja-JP" altLang="en-US" sz="2800" dirty="0">
                <a:solidFill>
                  <a:srgbClr val="0000FF"/>
                </a:solidFill>
                <a:latin typeface="+mj-ea"/>
                <a:ea typeface="+mj-ea"/>
              </a:rPr>
              <a:t>ベイズ推定や</a:t>
            </a:r>
            <a:r>
              <a:rPr lang="en-US" altLang="ja-JP" sz="2800" dirty="0">
                <a:solidFill>
                  <a:srgbClr val="0000FF"/>
                </a:solidFill>
                <a:latin typeface="+mj-ea"/>
                <a:ea typeface="+mj-ea"/>
              </a:rPr>
              <a:t>TMB</a:t>
            </a:r>
            <a:r>
              <a:rPr lang="ja-JP" altLang="en-US" sz="2800" dirty="0">
                <a:solidFill>
                  <a:srgbClr val="0000FF"/>
                </a:solidFill>
                <a:latin typeface="+mj-ea"/>
                <a:ea typeface="+mj-ea"/>
              </a:rPr>
              <a:t>（自動微分）が有効</a:t>
            </a:r>
            <a:endParaRPr kumimoji="1" lang="ja-JP" altLang="en-US" sz="2800" dirty="0">
              <a:solidFill>
                <a:srgbClr val="0000FF"/>
              </a:solidFill>
              <a:latin typeface="+mj-ea"/>
              <a:ea typeface="+mj-ea"/>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C28F5AE5-D663-4561-AF4C-72415D7B15F9}"/>
                  </a:ext>
                </a:extLst>
              </p:cNvPr>
              <p:cNvSpPr txBox="1"/>
              <p:nvPr/>
            </p:nvSpPr>
            <p:spPr>
              <a:xfrm>
                <a:off x="838200" y="4453280"/>
                <a:ext cx="7623882"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ea typeface="Cambria Math" panose="02040503050406030204" pitchFamily="18" charset="0"/>
                            </a:rPr>
                          </m:ctrlPr>
                        </m:sSubPr>
                        <m:e>
                          <m:r>
                            <a:rPr kumimoji="1" lang="en-US" altLang="ja-JP" sz="2800" b="0" i="1" smtClean="0">
                              <a:latin typeface="Cambria Math" panose="02040503050406030204" pitchFamily="18" charset="0"/>
                              <a:ea typeface="Cambria Math" panose="02040503050406030204" pitchFamily="18" charset="0"/>
                            </a:rPr>
                            <m:t>𝐿</m:t>
                          </m:r>
                        </m:e>
                        <m:sub>
                          <m:r>
                            <a:rPr kumimoji="1" lang="en-US" altLang="ja-JP" sz="2800" b="0" i="1" smtClean="0">
                              <a:latin typeface="Cambria Math" panose="02040503050406030204" pitchFamily="18" charset="0"/>
                              <a:ea typeface="Cambria Math" panose="02040503050406030204" pitchFamily="18" charset="0"/>
                            </a:rPr>
                            <m:t>𝑦</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𝑚</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𝑎</m:t>
                          </m:r>
                        </m:sub>
                      </m:sSub>
                      <m:r>
                        <a:rPr kumimoji="1" lang="en-US" altLang="ja-JP" sz="2800" b="0" i="1" smtClean="0">
                          <a:latin typeface="Cambria Math" panose="02040503050406030204" pitchFamily="18" charset="0"/>
                          <a:ea typeface="Cambria Math" panose="02040503050406030204" pitchFamily="18" charset="0"/>
                        </a:rPr>
                        <m:t>=</m:t>
                      </m:r>
                      <m:nary>
                        <m:naryPr>
                          <m:limLoc m:val="undOvr"/>
                          <m:subHide m:val="on"/>
                          <m:supHide m:val="on"/>
                          <m:ctrlPr>
                            <a:rPr kumimoji="1" lang="en-US" altLang="ja-JP" sz="2800" b="0" i="1" smtClean="0">
                              <a:latin typeface="Cambria Math" panose="02040503050406030204" pitchFamily="18" charset="0"/>
                              <a:ea typeface="Cambria Math" panose="02040503050406030204" pitchFamily="18" charset="0"/>
                            </a:rPr>
                          </m:ctrlPr>
                        </m:naryPr>
                        <m:sub/>
                        <m:sup/>
                        <m:e>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𝑦</m:t>
                                  </m:r>
                                </m:e>
                                <m:sub>
                                  <m:r>
                                    <a:rPr lang="en-US" altLang="ja-JP" sz="2800" i="1">
                                      <a:latin typeface="Cambria Math" panose="02040503050406030204" pitchFamily="18" charset="0"/>
                                      <a:ea typeface="Cambria Math" panose="02040503050406030204" pitchFamily="18" charset="0"/>
                                    </a:rPr>
                                    <m:t>𝑦</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𝑚</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𝑎</m:t>
                                  </m:r>
                                </m:sub>
                              </m:sSub>
                            </m:e>
                            <m:e>
                              <m:r>
                                <a:rPr lang="ja-JP" altLang="en-US" sz="2800" i="1" smtClean="0">
                                  <a:latin typeface="Cambria Math" panose="02040503050406030204" pitchFamily="18" charset="0"/>
                                </a:rPr>
                                <m:t>𝛼</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𝛽</m:t>
                                  </m:r>
                                </m:e>
                                <m:sub>
                                  <m:r>
                                    <a:rPr lang="en-US" altLang="ja-JP" sz="2800" b="0" i="1" smtClean="0">
                                      <a:latin typeface="Cambria Math" panose="02040503050406030204" pitchFamily="18" charset="0"/>
                                      <a:ea typeface="Cambria Math" panose="02040503050406030204" pitchFamily="18" charset="0"/>
                                    </a:rPr>
                                    <m:t>𝑦</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𝛾</m:t>
                                  </m:r>
                                </m:e>
                                <m:sub>
                                  <m:r>
                                    <a:rPr lang="en-US" altLang="ja-JP" sz="2800" b="0" i="1" smtClean="0">
                                      <a:latin typeface="Cambria Math" panose="02040503050406030204" pitchFamily="18" charset="0"/>
                                      <a:ea typeface="Cambria Math" panose="02040503050406030204" pitchFamily="18" charset="0"/>
                                    </a:rPr>
                                    <m:t>𝑚</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d>
                          <m: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e>
                              <m:r>
                                <a:rPr lang="ja-JP" altLang="en-US" sz="2800" i="1">
                                  <a:latin typeface="Cambria Math" panose="02040503050406030204" pitchFamily="18" charset="0"/>
                                </a:rPr>
                                <m:t>𝜏</m:t>
                              </m:r>
                            </m:e>
                          </m:d>
                          <m:r>
                            <a:rPr lang="en-US" altLang="ja-JP" sz="2800" b="0" i="1" smtClean="0">
                              <a:latin typeface="Cambria Math" panose="02040503050406030204" pitchFamily="18" charset="0"/>
                              <a:ea typeface="Cambria Math" panose="02040503050406030204" pitchFamily="18" charset="0"/>
                            </a:rPr>
                            <m:t>𝑑</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nary>
                    </m:oMath>
                  </m:oMathPara>
                </a14:m>
                <a:endParaRPr kumimoji="1" lang="ja-JP" altLang="en-US" sz="2800" dirty="0">
                  <a:latin typeface="Cambria Math" panose="02040503050406030204" pitchFamily="18" charset="0"/>
                </a:endParaRPr>
              </a:p>
            </p:txBody>
          </p:sp>
        </mc:Choice>
        <mc:Fallback>
          <p:sp>
            <p:nvSpPr>
              <p:cNvPr id="10" name="テキスト ボックス 9">
                <a:extLst>
                  <a:ext uri="{FF2B5EF4-FFF2-40B4-BE49-F238E27FC236}">
                    <a16:creationId xmlns:a16="http://schemas.microsoft.com/office/drawing/2014/main" id="{C28F5AE5-D663-4561-AF4C-72415D7B15F9}"/>
                  </a:ext>
                </a:extLst>
              </p:cNvPr>
              <p:cNvSpPr txBox="1">
                <a:spLocks noRot="1" noChangeAspect="1" noMove="1" noResize="1" noEditPoints="1" noAdjustHandles="1" noChangeArrowheads="1" noChangeShapeType="1" noTextEdit="1"/>
              </p:cNvSpPr>
              <p:nvPr/>
            </p:nvSpPr>
            <p:spPr>
              <a:xfrm>
                <a:off x="838200" y="4453280"/>
                <a:ext cx="7623882" cy="1130181"/>
              </a:xfrm>
              <a:prstGeom prst="rect">
                <a:avLst/>
              </a:prstGeom>
              <a:blipFill>
                <a:blip r:embed="rId2"/>
                <a:stretch>
                  <a:fillRect/>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22A6EE10-08C9-4C58-A876-CDF9DEA48891}"/>
              </a:ext>
            </a:extLst>
          </p:cNvPr>
          <p:cNvCxnSpPr>
            <a:cxnSpLocks/>
          </p:cNvCxnSpPr>
          <p:nvPr/>
        </p:nvCxnSpPr>
        <p:spPr>
          <a:xfrm>
            <a:off x="2558143" y="5234765"/>
            <a:ext cx="33092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1CEAEFC-D12B-4532-9CA9-371684A4218D}"/>
              </a:ext>
            </a:extLst>
          </p:cNvPr>
          <p:cNvSpPr txBox="1"/>
          <p:nvPr/>
        </p:nvSpPr>
        <p:spPr>
          <a:xfrm>
            <a:off x="2443842" y="5234765"/>
            <a:ext cx="3537857" cy="461665"/>
          </a:xfrm>
          <a:prstGeom prst="rect">
            <a:avLst/>
          </a:prstGeom>
          <a:noFill/>
        </p:spPr>
        <p:txBody>
          <a:bodyPr wrap="square" rtlCol="0">
            <a:spAutoFit/>
          </a:bodyPr>
          <a:lstStyle/>
          <a:p>
            <a:pPr algn="ctr"/>
            <a:r>
              <a:rPr lang="ja-JP" altLang="en-US" sz="2400" dirty="0">
                <a:solidFill>
                  <a:srgbClr val="FF0000"/>
                </a:solidFill>
                <a:latin typeface="+mj-ea"/>
                <a:ea typeface="+mj-ea"/>
              </a:rPr>
              <a:t>ある</a:t>
            </a:r>
            <a:r>
              <a:rPr lang="en-US" altLang="ja-JP" sz="2400" dirty="0">
                <a:solidFill>
                  <a:srgbClr val="FF0000"/>
                </a:solidFill>
                <a:latin typeface="+mj-ea"/>
                <a:ea typeface="+mj-ea"/>
              </a:rPr>
              <a:t>δ</a:t>
            </a:r>
            <a:r>
              <a:rPr lang="ja-JP" altLang="en-US" sz="2400" dirty="0" err="1">
                <a:solidFill>
                  <a:srgbClr val="FF0000"/>
                </a:solidFill>
                <a:latin typeface="+mj-ea"/>
                <a:ea typeface="+mj-ea"/>
              </a:rPr>
              <a:t>での</a:t>
            </a:r>
            <a:r>
              <a:rPr lang="ja-JP" altLang="en-US" sz="2400" dirty="0">
                <a:solidFill>
                  <a:srgbClr val="FF0000"/>
                </a:solidFill>
                <a:latin typeface="+mj-ea"/>
                <a:ea typeface="+mj-ea"/>
              </a:rPr>
              <a:t>条件付き尤度</a:t>
            </a:r>
            <a:endParaRPr kumimoji="1" lang="ja-JP" altLang="en-US" sz="2400" dirty="0">
              <a:solidFill>
                <a:srgbClr val="FF0000"/>
              </a:solidFill>
              <a:latin typeface="+mj-ea"/>
              <a:ea typeface="+mj-ea"/>
            </a:endParaRPr>
          </a:p>
        </p:txBody>
      </p:sp>
      <p:cxnSp>
        <p:nvCxnSpPr>
          <p:cNvPr id="14" name="直線コネクタ 13">
            <a:extLst>
              <a:ext uri="{FF2B5EF4-FFF2-40B4-BE49-F238E27FC236}">
                <a16:creationId xmlns:a16="http://schemas.microsoft.com/office/drawing/2014/main" id="{ACC881B4-7AB5-4CA1-8724-04ACF3F62EA2}"/>
              </a:ext>
            </a:extLst>
          </p:cNvPr>
          <p:cNvCxnSpPr>
            <a:cxnSpLocks/>
          </p:cNvCxnSpPr>
          <p:nvPr/>
        </p:nvCxnSpPr>
        <p:spPr>
          <a:xfrm>
            <a:off x="6228901" y="5234765"/>
            <a:ext cx="14128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60C7E13-0C94-4237-AE8C-D2C2D9D7D3FF}"/>
              </a:ext>
            </a:extLst>
          </p:cNvPr>
          <p:cNvSpPr txBox="1"/>
          <p:nvPr/>
        </p:nvSpPr>
        <p:spPr>
          <a:xfrm>
            <a:off x="6011185" y="5234765"/>
            <a:ext cx="2055128" cy="461665"/>
          </a:xfrm>
          <a:prstGeom prst="rect">
            <a:avLst/>
          </a:prstGeom>
          <a:noFill/>
        </p:spPr>
        <p:txBody>
          <a:bodyPr wrap="square" rtlCol="0">
            <a:spAutoFit/>
          </a:bodyPr>
          <a:lstStyle/>
          <a:p>
            <a:pPr algn="ctr"/>
            <a:r>
              <a:rPr lang="ja-JP" altLang="en-US" sz="2400" dirty="0">
                <a:solidFill>
                  <a:srgbClr val="FF0000"/>
                </a:solidFill>
                <a:latin typeface="+mj-ea"/>
                <a:ea typeface="+mj-ea"/>
              </a:rPr>
              <a:t>その</a:t>
            </a:r>
            <a:r>
              <a:rPr lang="en-US" altLang="ja-JP" sz="2400" dirty="0">
                <a:solidFill>
                  <a:srgbClr val="FF0000"/>
                </a:solidFill>
                <a:latin typeface="+mj-ea"/>
                <a:ea typeface="+mj-ea"/>
              </a:rPr>
              <a:t>δ</a:t>
            </a:r>
            <a:r>
              <a:rPr lang="ja-JP" altLang="en-US" sz="2400" dirty="0" err="1">
                <a:solidFill>
                  <a:srgbClr val="FF0000"/>
                </a:solidFill>
                <a:latin typeface="+mj-ea"/>
                <a:ea typeface="+mj-ea"/>
              </a:rPr>
              <a:t>の尤</a:t>
            </a:r>
            <a:r>
              <a:rPr lang="ja-JP" altLang="en-US" sz="2400" dirty="0">
                <a:solidFill>
                  <a:srgbClr val="FF0000"/>
                </a:solidFill>
                <a:latin typeface="+mj-ea"/>
                <a:ea typeface="+mj-ea"/>
              </a:rPr>
              <a:t>度</a:t>
            </a:r>
            <a:endParaRPr kumimoji="1" lang="ja-JP" altLang="en-US" sz="2400" dirty="0">
              <a:solidFill>
                <a:srgbClr val="FF0000"/>
              </a:solidFill>
              <a:latin typeface="+mj-ea"/>
              <a:ea typeface="+mj-ea"/>
            </a:endParaRPr>
          </a:p>
        </p:txBody>
      </p:sp>
      <p:cxnSp>
        <p:nvCxnSpPr>
          <p:cNvPr id="17" name="直線矢印コネクタ 16">
            <a:extLst>
              <a:ext uri="{FF2B5EF4-FFF2-40B4-BE49-F238E27FC236}">
                <a16:creationId xmlns:a16="http://schemas.microsoft.com/office/drawing/2014/main" id="{D7369A19-8E36-4F41-BF75-A3936A4C8B23}"/>
              </a:ext>
            </a:extLst>
          </p:cNvPr>
          <p:cNvCxnSpPr>
            <a:cxnSpLocks/>
          </p:cNvCxnSpPr>
          <p:nvPr/>
        </p:nvCxnSpPr>
        <p:spPr>
          <a:xfrm>
            <a:off x="8490543" y="4949103"/>
            <a:ext cx="539213" cy="0"/>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695AF704-F265-4A9B-985D-12EC99347552}"/>
              </a:ext>
            </a:extLst>
          </p:cNvPr>
          <p:cNvSpPr txBox="1"/>
          <p:nvPr/>
        </p:nvSpPr>
        <p:spPr>
          <a:xfrm>
            <a:off x="8964319" y="4718270"/>
            <a:ext cx="2055128" cy="461665"/>
          </a:xfrm>
          <a:prstGeom prst="rect">
            <a:avLst/>
          </a:prstGeom>
          <a:noFill/>
        </p:spPr>
        <p:txBody>
          <a:bodyPr wrap="square" rtlCol="0">
            <a:spAutoFit/>
          </a:bodyPr>
          <a:lstStyle/>
          <a:p>
            <a:pPr algn="ctr"/>
            <a:r>
              <a:rPr lang="en-US" altLang="ja-JP" sz="2400" dirty="0">
                <a:solidFill>
                  <a:srgbClr val="FF0000"/>
                </a:solidFill>
                <a:latin typeface="+mj-ea"/>
                <a:ea typeface="+mj-ea"/>
              </a:rPr>
              <a:t>δ</a:t>
            </a:r>
            <a:r>
              <a:rPr lang="ja-JP" altLang="en-US" sz="2400" dirty="0">
                <a:solidFill>
                  <a:srgbClr val="FF0000"/>
                </a:solidFill>
                <a:latin typeface="+mj-ea"/>
                <a:ea typeface="+mj-ea"/>
              </a:rPr>
              <a:t>が消える</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33241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a:t>
            </a:r>
          </a:p>
        </p:txBody>
      </p:sp>
      <p:pic>
        <p:nvPicPr>
          <p:cNvPr id="7" name="図 6">
            <a:extLst>
              <a:ext uri="{FF2B5EF4-FFF2-40B4-BE49-F238E27FC236}">
                <a16:creationId xmlns:a16="http://schemas.microsoft.com/office/drawing/2014/main" id="{1D2E63F6-E464-49BB-A719-1E7085170EC6}"/>
              </a:ext>
            </a:extLst>
          </p:cNvPr>
          <p:cNvPicPr>
            <a:picLocks noChangeAspect="1"/>
          </p:cNvPicPr>
          <p:nvPr/>
        </p:nvPicPr>
        <p:blipFill>
          <a:blip r:embed="rId2"/>
          <a:stretch>
            <a:fillRect/>
          </a:stretch>
        </p:blipFill>
        <p:spPr>
          <a:xfrm>
            <a:off x="657132" y="2371077"/>
            <a:ext cx="4388076" cy="3270418"/>
          </a:xfrm>
          <a:prstGeom prst="rect">
            <a:avLst/>
          </a:prstGeom>
        </p:spPr>
      </p:pic>
      <p:pic>
        <p:nvPicPr>
          <p:cNvPr id="8" name="図 7">
            <a:extLst>
              <a:ext uri="{FF2B5EF4-FFF2-40B4-BE49-F238E27FC236}">
                <a16:creationId xmlns:a16="http://schemas.microsoft.com/office/drawing/2014/main" id="{E26F019B-73CC-42C2-A3F0-32D8C27BA55C}"/>
              </a:ext>
            </a:extLst>
          </p:cNvPr>
          <p:cNvPicPr>
            <a:picLocks noChangeAspect="1"/>
          </p:cNvPicPr>
          <p:nvPr/>
        </p:nvPicPr>
        <p:blipFill>
          <a:blip r:embed="rId3"/>
          <a:stretch>
            <a:fillRect/>
          </a:stretch>
        </p:blipFill>
        <p:spPr>
          <a:xfrm>
            <a:off x="5710136" y="2371077"/>
            <a:ext cx="4388076" cy="3270418"/>
          </a:xfrm>
          <a:prstGeom prst="rect">
            <a:avLst/>
          </a:prstGeom>
        </p:spPr>
      </p:pic>
      <p:sp>
        <p:nvSpPr>
          <p:cNvPr id="9" name="テキスト ボックス 8">
            <a:extLst>
              <a:ext uri="{FF2B5EF4-FFF2-40B4-BE49-F238E27FC236}">
                <a16:creationId xmlns:a16="http://schemas.microsoft.com/office/drawing/2014/main" id="{CEC030E8-7ABE-4D70-A53A-47FA1666D5C5}"/>
              </a:ext>
            </a:extLst>
          </p:cNvPr>
          <p:cNvSpPr txBox="1"/>
          <p:nvPr/>
        </p:nvSpPr>
        <p:spPr>
          <a:xfrm>
            <a:off x="1491960" y="5530084"/>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6290CBBF-6C0A-4BB0-9EDD-2FEF9C94501A}"/>
              </a:ext>
            </a:extLst>
          </p:cNvPr>
          <p:cNvSpPr txBox="1"/>
          <p:nvPr/>
        </p:nvSpPr>
        <p:spPr>
          <a:xfrm>
            <a:off x="6673426" y="5530083"/>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5EA14A08-DF5C-44A6-B378-C7DBFE0EE972}"/>
              </a:ext>
            </a:extLst>
          </p:cNvPr>
          <p:cNvSpPr txBox="1"/>
          <p:nvPr/>
        </p:nvSpPr>
        <p:spPr>
          <a:xfrm>
            <a:off x="448495" y="6187721"/>
            <a:ext cx="11338554" cy="523220"/>
          </a:xfrm>
          <a:prstGeom prst="rect">
            <a:avLst/>
          </a:prstGeom>
          <a:noFill/>
        </p:spPr>
        <p:txBody>
          <a:bodyPr wrap="square" rtlCol="0">
            <a:spAutoFit/>
          </a:bodyPr>
          <a:lstStyle/>
          <a:p>
            <a:pPr algn="ctr"/>
            <a:r>
              <a:rPr lang="ja-JP" altLang="en-US" sz="2800" dirty="0">
                <a:solidFill>
                  <a:srgbClr val="FF0000"/>
                </a:solidFill>
                <a:latin typeface="+mj-ea"/>
                <a:ea typeface="+mj-ea"/>
              </a:rPr>
              <a:t>空間自己相関したモデリングの方が予測性能が上がる可能性がある</a:t>
            </a:r>
            <a:endParaRPr kumimoji="1" lang="ja-JP" altLang="en-US" sz="2800" dirty="0">
              <a:solidFill>
                <a:srgbClr val="FF0000"/>
              </a:solidFill>
              <a:latin typeface="+mj-ea"/>
              <a:ea typeface="+mj-ea"/>
            </a:endParaRPr>
          </a:p>
        </p:txBody>
      </p:sp>
      <p:sp>
        <p:nvSpPr>
          <p:cNvPr id="5" name="テキスト ボックス 4">
            <a:extLst>
              <a:ext uri="{FF2B5EF4-FFF2-40B4-BE49-F238E27FC236}">
                <a16:creationId xmlns:a16="http://schemas.microsoft.com/office/drawing/2014/main" id="{A65EEBD3-4FA0-4595-B7C4-FFA85BED7290}"/>
              </a:ext>
            </a:extLst>
          </p:cNvPr>
          <p:cNvSpPr txBox="1"/>
          <p:nvPr/>
        </p:nvSpPr>
        <p:spPr>
          <a:xfrm>
            <a:off x="1527731" y="1632711"/>
            <a:ext cx="2646878" cy="830997"/>
          </a:xfrm>
          <a:prstGeom prst="rect">
            <a:avLst/>
          </a:prstGeom>
          <a:solidFill>
            <a:srgbClr val="CCECFF"/>
          </a:solidFill>
        </p:spPr>
        <p:txBody>
          <a:bodyPr wrap="square" rtlCol="0">
            <a:spAutoFit/>
          </a:bodyPr>
          <a:lstStyle/>
          <a:p>
            <a:pPr algn="ctr"/>
            <a:r>
              <a:rPr lang="ja-JP" altLang="en-US" sz="2400" dirty="0">
                <a:latin typeface="+mj-ea"/>
                <a:ea typeface="+mj-ea"/>
              </a:rPr>
              <a:t>各地点がランダム</a:t>
            </a:r>
            <a:endParaRPr lang="en-US" altLang="ja-JP" sz="2400" dirty="0">
              <a:latin typeface="+mj-ea"/>
              <a:ea typeface="+mj-ea"/>
            </a:endParaRPr>
          </a:p>
          <a:p>
            <a:pPr algn="ctr"/>
            <a:r>
              <a:rPr kumimoji="1" lang="ja-JP" altLang="en-US" sz="2400" dirty="0">
                <a:latin typeface="+mj-ea"/>
                <a:ea typeface="+mj-ea"/>
              </a:rPr>
              <a:t>（自己相関なし）</a:t>
            </a:r>
          </a:p>
        </p:txBody>
      </p:sp>
      <p:sp>
        <p:nvSpPr>
          <p:cNvPr id="6" name="テキスト ボックス 5">
            <a:extLst>
              <a:ext uri="{FF2B5EF4-FFF2-40B4-BE49-F238E27FC236}">
                <a16:creationId xmlns:a16="http://schemas.microsoft.com/office/drawing/2014/main" id="{8F0C6AA6-7EED-4B95-895C-549951057CE9}"/>
              </a:ext>
            </a:extLst>
          </p:cNvPr>
          <p:cNvSpPr txBox="1"/>
          <p:nvPr/>
        </p:nvSpPr>
        <p:spPr>
          <a:xfrm>
            <a:off x="6483640" y="1632710"/>
            <a:ext cx="3262433" cy="830997"/>
          </a:xfrm>
          <a:prstGeom prst="rect">
            <a:avLst/>
          </a:prstGeom>
          <a:solidFill>
            <a:srgbClr val="FFCCFF"/>
          </a:solidFill>
        </p:spPr>
        <p:txBody>
          <a:bodyPr wrap="none" rtlCol="0">
            <a:spAutoFit/>
          </a:bodyPr>
          <a:lstStyle/>
          <a:p>
            <a:pPr algn="ctr"/>
            <a:r>
              <a:rPr lang="ja-JP" altLang="en-US" sz="2400" dirty="0">
                <a:latin typeface="+mj-ea"/>
                <a:ea typeface="+mj-ea"/>
              </a:rPr>
              <a:t>近い地点間は似ている</a:t>
            </a:r>
            <a:endParaRPr lang="en-US" altLang="ja-JP" sz="2400" dirty="0">
              <a:latin typeface="+mj-ea"/>
              <a:ea typeface="+mj-ea"/>
            </a:endParaRPr>
          </a:p>
          <a:p>
            <a:pPr algn="ctr"/>
            <a:r>
              <a:rPr lang="ja-JP" altLang="en-US" sz="2400" dirty="0">
                <a:latin typeface="+mj-ea"/>
                <a:ea typeface="+mj-ea"/>
              </a:rPr>
              <a:t>（自己相関あり）</a:t>
            </a:r>
            <a:endParaRPr kumimoji="1" lang="ja-JP" altLang="en-US" sz="2400" dirty="0">
              <a:latin typeface="+mj-ea"/>
              <a:ea typeface="+mj-ea"/>
            </a:endParaRPr>
          </a:p>
        </p:txBody>
      </p:sp>
    </p:spTree>
    <p:extLst>
      <p:ext uri="{BB962C8B-B14F-4D97-AF65-F5344CB8AC3E}">
        <p14:creationId xmlns:p14="http://schemas.microsoft.com/office/powerpoint/2010/main" val="94141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DFA7F07-643C-40A5-9B3F-6BBF61401AE0}"/>
              </a:ext>
            </a:extLst>
          </p:cNvPr>
          <p:cNvPicPr>
            <a:picLocks noChangeAspect="1"/>
          </p:cNvPicPr>
          <p:nvPr/>
        </p:nvPicPr>
        <p:blipFill>
          <a:blip r:embed="rId2"/>
          <a:stretch>
            <a:fillRect/>
          </a:stretch>
        </p:blipFill>
        <p:spPr>
          <a:xfrm>
            <a:off x="363811" y="2933921"/>
            <a:ext cx="11464377" cy="1296380"/>
          </a:xfrm>
          <a:prstGeom prst="rect">
            <a:avLst/>
          </a:prstGeom>
        </p:spPr>
      </p:pic>
      <p:sp>
        <p:nvSpPr>
          <p:cNvPr id="50" name="正方形/長方形 49">
            <a:extLst>
              <a:ext uri="{FF2B5EF4-FFF2-40B4-BE49-F238E27FC236}">
                <a16:creationId xmlns:a16="http://schemas.microsoft.com/office/drawing/2014/main" id="{C00DEB39-4004-4C9F-A09D-EF3BFA6A109D}"/>
              </a:ext>
            </a:extLst>
          </p:cNvPr>
          <p:cNvSpPr/>
          <p:nvPr/>
        </p:nvSpPr>
        <p:spPr>
          <a:xfrm>
            <a:off x="124590" y="4096561"/>
            <a:ext cx="5824324" cy="2690123"/>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a:extLst>
              <a:ext uri="{FF2B5EF4-FFF2-40B4-BE49-F238E27FC236}">
                <a16:creationId xmlns:a16="http://schemas.microsoft.com/office/drawing/2014/main" id="{65E0A06E-288C-4266-A0F2-3CF9887A2C70}"/>
              </a:ext>
            </a:extLst>
          </p:cNvPr>
          <p:cNvSpPr/>
          <p:nvPr/>
        </p:nvSpPr>
        <p:spPr>
          <a:xfrm>
            <a:off x="8408990" y="4186522"/>
            <a:ext cx="2830734" cy="1163429"/>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16CF353-E78A-4A82-B4A9-E8BF90279C71}"/>
              </a:ext>
            </a:extLst>
          </p:cNvPr>
          <p:cNvSpPr/>
          <p:nvPr/>
        </p:nvSpPr>
        <p:spPr>
          <a:xfrm>
            <a:off x="5104132" y="4086308"/>
            <a:ext cx="2830734" cy="793220"/>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5097BE6-3DBE-4CFE-8D7F-0A46E23B49D4}"/>
              </a:ext>
            </a:extLst>
          </p:cNvPr>
          <p:cNvSpPr/>
          <p:nvPr/>
        </p:nvSpPr>
        <p:spPr>
          <a:xfrm>
            <a:off x="6607628" y="5614276"/>
            <a:ext cx="4632095" cy="10317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4336F38-62AE-4BFD-B083-E4F9F65085C3}"/>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条件付き自己回帰モデル </a:t>
            </a:r>
            <a:r>
              <a:rPr lang="en-US" altLang="ja-JP" dirty="0">
                <a:latin typeface="+mj-ea"/>
              </a:rPr>
              <a:t>(CAR model)</a:t>
            </a:r>
            <a:endParaRPr lang="ja-JP" altLang="en-US" dirty="0">
              <a:latin typeface="+mj-ea"/>
            </a:endParaRPr>
          </a:p>
        </p:txBody>
      </p:sp>
      <p:sp>
        <p:nvSpPr>
          <p:cNvPr id="7" name="テキスト ボックス 6">
            <a:extLst>
              <a:ext uri="{FF2B5EF4-FFF2-40B4-BE49-F238E27FC236}">
                <a16:creationId xmlns:a16="http://schemas.microsoft.com/office/drawing/2014/main" id="{6816A433-A422-4FC6-9282-BB1D9F67C99E}"/>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ある地点のランダム効果が近傍のランダム効果の影響を受ける</a:t>
            </a:r>
            <a:endParaRPr lang="en-US" altLang="ja-JP" sz="2800" dirty="0">
              <a:latin typeface="+mj-ea"/>
              <a:ea typeface="+mj-ea"/>
            </a:endParaRPr>
          </a:p>
        </p:txBody>
      </p:sp>
      <p:cxnSp>
        <p:nvCxnSpPr>
          <p:cNvPr id="8" name="直線矢印コネクタ 7">
            <a:extLst>
              <a:ext uri="{FF2B5EF4-FFF2-40B4-BE49-F238E27FC236}">
                <a16:creationId xmlns:a16="http://schemas.microsoft.com/office/drawing/2014/main" id="{FC4BFA7F-DE88-46D1-9BDC-8B63C691A80E}"/>
              </a:ext>
            </a:extLst>
          </p:cNvPr>
          <p:cNvCxnSpPr>
            <a:cxnSpLocks/>
          </p:cNvCxnSpPr>
          <p:nvPr/>
        </p:nvCxnSpPr>
        <p:spPr>
          <a:xfrm flipH="1" flipV="1">
            <a:off x="1306135" y="2970355"/>
            <a:ext cx="1" cy="34041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FBBD806-A45A-4E3C-A02A-8A33A5FC9317}"/>
              </a:ext>
            </a:extLst>
          </p:cNvPr>
          <p:cNvSpPr txBox="1"/>
          <p:nvPr/>
        </p:nvSpPr>
        <p:spPr>
          <a:xfrm>
            <a:off x="837102" y="2203457"/>
            <a:ext cx="1055913"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a:t>
            </a:r>
            <a:r>
              <a:rPr lang="en-US" altLang="ja-JP" sz="2400" dirty="0">
                <a:solidFill>
                  <a:srgbClr val="0000FF"/>
                </a:solidFill>
                <a:latin typeface="+mj-ea"/>
                <a:ea typeface="+mj-ea"/>
              </a:rPr>
              <a:t>k</a:t>
            </a:r>
          </a:p>
          <a:p>
            <a:pPr algn="ctr"/>
            <a:r>
              <a:rPr lang="ja-JP" altLang="en-US" sz="2400" dirty="0">
                <a:solidFill>
                  <a:srgbClr val="0000FF"/>
                </a:solidFill>
                <a:latin typeface="+mj-ea"/>
                <a:ea typeface="+mj-ea"/>
              </a:rPr>
              <a:t>以外</a:t>
            </a:r>
            <a:endParaRPr kumimoji="1" lang="ja-JP" altLang="en-US" sz="24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538EEC12-94FE-44FF-8912-1F2B1A8961AD}"/>
              </a:ext>
            </a:extLst>
          </p:cNvPr>
          <p:cNvCxnSpPr>
            <a:cxnSpLocks/>
            <a:endCxn id="12" idx="0"/>
          </p:cNvCxnSpPr>
          <p:nvPr/>
        </p:nvCxnSpPr>
        <p:spPr>
          <a:xfrm flipH="1">
            <a:off x="1940233" y="3748075"/>
            <a:ext cx="193367" cy="3382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9E0202DA-E276-4F7D-926F-7AB456FEB724}"/>
              </a:ext>
            </a:extLst>
          </p:cNvPr>
          <p:cNvSpPr txBox="1"/>
          <p:nvPr/>
        </p:nvSpPr>
        <p:spPr>
          <a:xfrm>
            <a:off x="638794" y="4086307"/>
            <a:ext cx="2602877"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地点間の影響の強さを表す行列</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A0991C56-E585-4DE5-B67F-442962573872}"/>
              </a:ext>
            </a:extLst>
          </p:cNvPr>
          <p:cNvCxnSpPr>
            <a:cxnSpLocks/>
            <a:endCxn id="28" idx="2"/>
          </p:cNvCxnSpPr>
          <p:nvPr/>
        </p:nvCxnSpPr>
        <p:spPr>
          <a:xfrm flipV="1">
            <a:off x="2764971" y="3067678"/>
            <a:ext cx="247144" cy="24149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9149D160-4AE4-4A3D-AF50-940F0A9A7673}"/>
              </a:ext>
            </a:extLst>
          </p:cNvPr>
          <p:cNvSpPr txBox="1"/>
          <p:nvPr/>
        </p:nvSpPr>
        <p:spPr>
          <a:xfrm>
            <a:off x="6248395" y="5756287"/>
            <a:ext cx="2199192"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係数</a:t>
            </a:r>
            <a:endParaRPr kumimoji="1" lang="ja-JP" altLang="en-US" sz="2400" dirty="0">
              <a:solidFill>
                <a:srgbClr val="0000FF"/>
              </a:solidFill>
              <a:latin typeface="+mj-ea"/>
              <a:ea typeface="+mj-ea"/>
            </a:endParaRPr>
          </a:p>
        </p:txBody>
      </p:sp>
      <p:cxnSp>
        <p:nvCxnSpPr>
          <p:cNvPr id="22" name="直線矢印コネクタ 21">
            <a:extLst>
              <a:ext uri="{FF2B5EF4-FFF2-40B4-BE49-F238E27FC236}">
                <a16:creationId xmlns:a16="http://schemas.microsoft.com/office/drawing/2014/main" id="{A8480212-4720-44F6-BF29-C64C529B3500}"/>
              </a:ext>
            </a:extLst>
          </p:cNvPr>
          <p:cNvCxnSpPr>
            <a:cxnSpLocks/>
          </p:cNvCxnSpPr>
          <p:nvPr/>
        </p:nvCxnSpPr>
        <p:spPr>
          <a:xfrm>
            <a:off x="3388752" y="3776617"/>
            <a:ext cx="3588991" cy="202667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285A024-01B9-4957-8BAA-E8FCF895B6F3}"/>
              </a:ext>
            </a:extLst>
          </p:cNvPr>
          <p:cNvSpPr txBox="1"/>
          <p:nvPr/>
        </p:nvSpPr>
        <p:spPr>
          <a:xfrm>
            <a:off x="1669946" y="2236681"/>
            <a:ext cx="2684337"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のときの分散</a:t>
            </a:r>
            <a:endParaRPr kumimoji="1" lang="ja-JP" altLang="en-US" sz="24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610DB-3702-4D55-A7FA-E9A0313C9E50}"/>
                  </a:ext>
                </a:extLst>
              </p:cNvPr>
              <p:cNvSpPr txBox="1"/>
              <p:nvPr/>
            </p:nvSpPr>
            <p:spPr>
              <a:xfrm>
                <a:off x="-68427" y="5017694"/>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30" name="テキスト ボックス 29">
                <a:extLst>
                  <a:ext uri="{FF2B5EF4-FFF2-40B4-BE49-F238E27FC236}">
                    <a16:creationId xmlns:a16="http://schemas.microsoft.com/office/drawing/2014/main" id="{C79610DB-3702-4D55-A7FA-E9A0313C9E50}"/>
                  </a:ext>
                </a:extLst>
              </p:cNvPr>
              <p:cNvSpPr txBox="1">
                <a:spLocks noRot="1" noChangeAspect="1" noMove="1" noResize="1" noEditPoints="1" noAdjustHandles="1" noChangeArrowheads="1" noChangeShapeType="1" noTextEdit="1"/>
              </p:cNvSpPr>
              <p:nvPr/>
            </p:nvSpPr>
            <p:spPr>
              <a:xfrm>
                <a:off x="-68427" y="5017694"/>
                <a:ext cx="3976923" cy="2184316"/>
              </a:xfrm>
              <a:prstGeom prst="rect">
                <a:avLst/>
              </a:prstGeom>
              <a:blipFill>
                <a:blip r:embed="rId6"/>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BE1FD5A7-F1B0-4EDE-BE12-0C0DB86CB98B}"/>
              </a:ext>
            </a:extLst>
          </p:cNvPr>
          <p:cNvSpPr txBox="1"/>
          <p:nvPr/>
        </p:nvSpPr>
        <p:spPr>
          <a:xfrm>
            <a:off x="3722913" y="5955687"/>
            <a:ext cx="2373086" cy="830997"/>
          </a:xfrm>
          <a:prstGeom prst="rect">
            <a:avLst/>
          </a:prstGeom>
          <a:noFill/>
        </p:spPr>
        <p:txBody>
          <a:bodyPr wrap="square" rtlCol="0">
            <a:spAutoFit/>
          </a:bodyPr>
          <a:lstStyle/>
          <a:p>
            <a:r>
              <a:rPr lang="ja-JP" altLang="en-US" sz="2400" dirty="0">
                <a:latin typeface="+mj-ea"/>
                <a:ea typeface="+mj-ea"/>
              </a:rPr>
              <a:t>近傍間のみ</a:t>
            </a:r>
            <a:r>
              <a:rPr lang="en-US" altLang="ja-JP" sz="2400" dirty="0">
                <a:latin typeface="+mj-ea"/>
                <a:ea typeface="+mj-ea"/>
              </a:rPr>
              <a:t>1</a:t>
            </a:r>
            <a:r>
              <a:rPr lang="ja-JP" altLang="en-US" sz="2400" dirty="0">
                <a:latin typeface="+mj-ea"/>
                <a:ea typeface="+mj-ea"/>
              </a:rPr>
              <a:t>であとは</a:t>
            </a:r>
            <a:r>
              <a:rPr lang="en-US" altLang="ja-JP" sz="2400" dirty="0">
                <a:latin typeface="+mj-ea"/>
                <a:ea typeface="+mj-ea"/>
              </a:rPr>
              <a:t>0</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6FBF3E65-F896-423D-B350-B7ECBD81FA1E}"/>
                  </a:ext>
                </a:extLst>
              </p:cNvPr>
              <p:cNvSpPr txBox="1"/>
              <p:nvPr/>
            </p:nvSpPr>
            <p:spPr>
              <a:xfrm>
                <a:off x="8189197" y="5698655"/>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自己相関なし</a:t>
                </a:r>
                <a:endParaRPr kumimoji="1" lang="ja-JP" altLang="en-US" sz="2400" dirty="0">
                  <a:solidFill>
                    <a:schemeClr val="tx1"/>
                  </a:solidFill>
                  <a:latin typeface="+mj-ea"/>
                  <a:ea typeface="+mj-ea"/>
                </a:endParaRPr>
              </a:p>
            </p:txBody>
          </p:sp>
        </mc:Choice>
        <mc:Fallback xmlns="">
          <p:sp>
            <p:nvSpPr>
              <p:cNvPr id="34" name="テキスト ボックス 33">
                <a:extLst>
                  <a:ext uri="{FF2B5EF4-FFF2-40B4-BE49-F238E27FC236}">
                    <a16:creationId xmlns:a16="http://schemas.microsoft.com/office/drawing/2014/main" id="{6FBF3E65-F896-423D-B350-B7ECBD81FA1E}"/>
                  </a:ext>
                </a:extLst>
              </p:cNvPr>
              <p:cNvSpPr txBox="1">
                <a:spLocks noRot="1" noChangeAspect="1" noMove="1" noResize="1" noEditPoints="1" noAdjustHandles="1" noChangeArrowheads="1" noChangeShapeType="1" noTextEdit="1"/>
              </p:cNvSpPr>
              <p:nvPr/>
            </p:nvSpPr>
            <p:spPr>
              <a:xfrm>
                <a:off x="8189197" y="5698655"/>
                <a:ext cx="3034502" cy="461665"/>
              </a:xfrm>
              <a:prstGeom prst="rect">
                <a:avLst/>
              </a:prstGeom>
              <a:blipFill>
                <a:blip r:embed="rId12"/>
                <a:stretch>
                  <a:fillRect t="-14474" r="-1205"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6122927-0F4D-4FD1-BFB6-59479A1E5FF8}"/>
                  </a:ext>
                </a:extLst>
              </p:cNvPr>
              <p:cNvSpPr txBox="1"/>
              <p:nvPr/>
            </p:nvSpPr>
            <p:spPr>
              <a:xfrm>
                <a:off x="8189197" y="6067154"/>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自己相関のみ</a:t>
                </a:r>
                <a:endParaRPr kumimoji="1" lang="ja-JP" altLang="en-US" sz="2400" dirty="0">
                  <a:solidFill>
                    <a:schemeClr val="tx1"/>
                  </a:solidFill>
                  <a:latin typeface="+mj-ea"/>
                  <a:ea typeface="+mj-ea"/>
                </a:endParaRPr>
              </a:p>
            </p:txBody>
          </p:sp>
        </mc:Choice>
        <mc:Fallback xmlns="">
          <p:sp>
            <p:nvSpPr>
              <p:cNvPr id="39" name="テキスト ボックス 38">
                <a:extLst>
                  <a:ext uri="{FF2B5EF4-FFF2-40B4-BE49-F238E27FC236}">
                    <a16:creationId xmlns:a16="http://schemas.microsoft.com/office/drawing/2014/main" id="{96122927-0F4D-4FD1-BFB6-59479A1E5FF8}"/>
                  </a:ext>
                </a:extLst>
              </p:cNvPr>
              <p:cNvSpPr txBox="1">
                <a:spLocks noRot="1" noChangeAspect="1" noMove="1" noResize="1" noEditPoints="1" noAdjustHandles="1" noChangeArrowheads="1" noChangeShapeType="1" noTextEdit="1"/>
              </p:cNvSpPr>
              <p:nvPr/>
            </p:nvSpPr>
            <p:spPr>
              <a:xfrm>
                <a:off x="8189197" y="6067154"/>
                <a:ext cx="3034502" cy="461665"/>
              </a:xfrm>
              <a:prstGeom prst="rect">
                <a:avLst/>
              </a:prstGeom>
              <a:blipFill>
                <a:blip r:embed="rId13"/>
                <a:stretch>
                  <a:fillRect t="-14474" r="-1205" b="-25000"/>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CEA81E6A-2297-42CB-A664-0FB50F7F6217}"/>
              </a:ext>
            </a:extLst>
          </p:cNvPr>
          <p:cNvCxnSpPr>
            <a:cxnSpLocks/>
          </p:cNvCxnSpPr>
          <p:nvPr/>
        </p:nvCxnSpPr>
        <p:spPr>
          <a:xfrm>
            <a:off x="4909457" y="4086307"/>
            <a:ext cx="3276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C4780F-D0D7-4E7F-80E4-D1EF459A2D8B}"/>
                  </a:ext>
                </a:extLst>
              </p:cNvPr>
              <p:cNvSpPr txBox="1"/>
              <p:nvPr/>
            </p:nvSpPr>
            <p:spPr>
              <a:xfrm>
                <a:off x="5002248" y="4110231"/>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平均</a:t>
                </a:r>
                <a:r>
                  <a:rPr lang="en-US" altLang="ja-JP" sz="2400" dirty="0">
                    <a:solidFill>
                      <a:schemeClr val="tx1"/>
                    </a:solidFill>
                    <a:latin typeface="+mj-ea"/>
                    <a:ea typeface="+mj-ea"/>
                  </a:rPr>
                  <a:t>0</a:t>
                </a:r>
                <a:endParaRPr kumimoji="1" lang="ja-JP" altLang="en-US" sz="2400" dirty="0">
                  <a:solidFill>
                    <a:schemeClr val="tx1"/>
                  </a:solidFill>
                  <a:latin typeface="+mj-ea"/>
                  <a:ea typeface="+mj-ea"/>
                </a:endParaRPr>
              </a:p>
            </p:txBody>
          </p:sp>
        </mc:Choice>
        <mc:Fallback xmlns="">
          <p:sp>
            <p:nvSpPr>
              <p:cNvPr id="43" name="テキスト ボックス 42">
                <a:extLst>
                  <a:ext uri="{FF2B5EF4-FFF2-40B4-BE49-F238E27FC236}">
                    <a16:creationId xmlns:a16="http://schemas.microsoft.com/office/drawing/2014/main" id="{1DC4780F-D0D7-4E7F-80E4-D1EF459A2D8B}"/>
                  </a:ext>
                </a:extLst>
              </p:cNvPr>
              <p:cNvSpPr txBox="1">
                <a:spLocks noRot="1" noChangeAspect="1" noMove="1" noResize="1" noEditPoints="1" noAdjustHandles="1" noChangeArrowheads="1" noChangeShapeType="1" noTextEdit="1"/>
              </p:cNvSpPr>
              <p:nvPr/>
            </p:nvSpPr>
            <p:spPr>
              <a:xfrm>
                <a:off x="5002248" y="4110231"/>
                <a:ext cx="3034502" cy="461665"/>
              </a:xfrm>
              <a:prstGeom prst="rect">
                <a:avLst/>
              </a:prstGeom>
              <a:blipFill>
                <a:blip r:embed="rId10"/>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F186FF5-49E2-4E1B-B4D6-36A47268A490}"/>
                  </a:ext>
                </a:extLst>
              </p:cNvPr>
              <p:cNvSpPr txBox="1"/>
              <p:nvPr/>
            </p:nvSpPr>
            <p:spPr>
              <a:xfrm>
                <a:off x="5030506" y="4441500"/>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近傍の平均</a:t>
                </a:r>
                <a:endParaRPr kumimoji="1" lang="ja-JP" altLang="en-US" sz="2400" dirty="0">
                  <a:solidFill>
                    <a:schemeClr val="tx1"/>
                  </a:solidFill>
                  <a:latin typeface="+mj-ea"/>
                  <a:ea typeface="+mj-ea"/>
                </a:endParaRPr>
              </a:p>
            </p:txBody>
          </p:sp>
        </mc:Choice>
        <mc:Fallback xmlns="">
          <p:sp>
            <p:nvSpPr>
              <p:cNvPr id="44" name="テキスト ボックス 43">
                <a:extLst>
                  <a:ext uri="{FF2B5EF4-FFF2-40B4-BE49-F238E27FC236}">
                    <a16:creationId xmlns:a16="http://schemas.microsoft.com/office/drawing/2014/main" id="{BF186FF5-49E2-4E1B-B4D6-36A47268A490}"/>
                  </a:ext>
                </a:extLst>
              </p:cNvPr>
              <p:cNvSpPr txBox="1">
                <a:spLocks noRot="1" noChangeAspect="1" noMove="1" noResize="1" noEditPoints="1" noAdjustHandles="1" noChangeArrowheads="1" noChangeShapeType="1" noTextEdit="1"/>
              </p:cNvSpPr>
              <p:nvPr/>
            </p:nvSpPr>
            <p:spPr>
              <a:xfrm>
                <a:off x="5030506" y="4441500"/>
                <a:ext cx="3034502" cy="461665"/>
              </a:xfrm>
              <a:prstGeom prst="rect">
                <a:avLst/>
              </a:prstGeom>
              <a:blipFill>
                <a:blip r:embed="rId11"/>
                <a:stretch>
                  <a:fillRect t="-14667" b="-26667"/>
                </a:stretch>
              </a:blipFill>
            </p:spPr>
            <p:txBody>
              <a:bodyPr/>
              <a:lstStyle/>
              <a:p>
                <a:r>
                  <a:rPr lang="ja-JP" altLang="en-US">
                    <a:noFill/>
                  </a:rPr>
                  <a:t> </a:t>
                </a:r>
              </a:p>
            </p:txBody>
          </p:sp>
        </mc:Fallback>
      </mc:AlternateContent>
      <p:cxnSp>
        <p:nvCxnSpPr>
          <p:cNvPr id="45" name="直線コネクタ 44">
            <a:extLst>
              <a:ext uri="{FF2B5EF4-FFF2-40B4-BE49-F238E27FC236}">
                <a16:creationId xmlns:a16="http://schemas.microsoft.com/office/drawing/2014/main" id="{3005EBD4-EE72-4B19-9C9E-748C55937807}"/>
              </a:ext>
            </a:extLst>
          </p:cNvPr>
          <p:cNvCxnSpPr>
            <a:cxnSpLocks/>
          </p:cNvCxnSpPr>
          <p:nvPr/>
        </p:nvCxnSpPr>
        <p:spPr>
          <a:xfrm>
            <a:off x="8294914" y="4110231"/>
            <a:ext cx="2982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B08EC8C-0849-4F45-A5B3-475EF38C2920}"/>
              </a:ext>
            </a:extLst>
          </p:cNvPr>
          <p:cNvSpPr txBox="1"/>
          <p:nvPr/>
        </p:nvSpPr>
        <p:spPr>
          <a:xfrm>
            <a:off x="8294914" y="4149623"/>
            <a:ext cx="3058886" cy="1200329"/>
          </a:xfrm>
          <a:prstGeom prst="rect">
            <a:avLst/>
          </a:prstGeom>
          <a:noFill/>
        </p:spPr>
        <p:txBody>
          <a:bodyPr wrap="square" rtlCol="0">
            <a:spAutoFit/>
          </a:bodyPr>
          <a:lstStyle/>
          <a:p>
            <a:r>
              <a:rPr lang="ja-JP" altLang="en-US" sz="2400" dirty="0">
                <a:latin typeface="+mj-ea"/>
                <a:ea typeface="+mj-ea"/>
              </a:rPr>
              <a:t>自己相関係数と近傍セルが多いほど、分散が小さくなる</a:t>
            </a:r>
            <a:endParaRPr kumimoji="1" lang="ja-JP" altLang="en-US" sz="2400" dirty="0">
              <a:latin typeface="+mj-ea"/>
              <a:ea typeface="+mj-ea"/>
            </a:endParaRPr>
          </a:p>
        </p:txBody>
      </p:sp>
    </p:spTree>
    <p:extLst>
      <p:ext uri="{BB962C8B-B14F-4D97-AF65-F5344CB8AC3E}">
        <p14:creationId xmlns:p14="http://schemas.microsoft.com/office/powerpoint/2010/main" val="21191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1" grpId="0" animBg="1"/>
      <p:bldP spid="53" grpId="0" animBg="1"/>
      <p:bldP spid="9" grpId="0"/>
      <p:bldP spid="12" grpId="0"/>
      <p:bldP spid="21" grpId="0"/>
      <p:bldP spid="28" grpId="0"/>
      <p:bldP spid="30" grpId="0"/>
      <p:bldP spid="33" grpId="0"/>
      <p:bldP spid="34" grpId="0"/>
      <p:bldP spid="39" grpId="0"/>
      <p:bldP spid="43" grpId="0"/>
      <p:bldP spid="44" grpId="0"/>
      <p:bldP spid="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解析</a:t>
            </a:r>
          </a:p>
        </p:txBody>
      </p:sp>
      <p:sp>
        <p:nvSpPr>
          <p:cNvPr id="3" name="テキスト ボックス 2">
            <a:extLst>
              <a:ext uri="{FF2B5EF4-FFF2-40B4-BE49-F238E27FC236}">
                <a16:creationId xmlns:a16="http://schemas.microsoft.com/office/drawing/2014/main" id="{CA4A757C-0BC4-4CE0-ABDA-987D8900AA80}"/>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library(</a:t>
            </a:r>
            <a:r>
              <a:rPr lang="en-US" altLang="ja-JP" sz="2800" dirty="0" err="1">
                <a:latin typeface="+mj-ea"/>
                <a:ea typeface="+mj-ea"/>
              </a:rPr>
              <a:t>CARBayes</a:t>
            </a:r>
            <a:r>
              <a:rPr lang="en-US" altLang="ja-JP" sz="2800" dirty="0">
                <a:latin typeface="+mj-ea"/>
                <a:ea typeface="+mj-ea"/>
              </a:rPr>
              <a:t>) </a:t>
            </a:r>
            <a:r>
              <a:rPr lang="ja-JP" altLang="en-US" sz="2800" dirty="0">
                <a:latin typeface="+mj-ea"/>
                <a:ea typeface="+mj-ea"/>
              </a:rPr>
              <a:t>で解析できる</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34B391E9-750F-4C62-BFB6-86E0629B35F0}"/>
              </a:ext>
            </a:extLst>
          </p:cNvPr>
          <p:cNvSpPr/>
          <p:nvPr/>
        </p:nvSpPr>
        <p:spPr>
          <a:xfrm>
            <a:off x="124288" y="2459504"/>
            <a:ext cx="10979141" cy="1015663"/>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n.area</a:t>
            </a:r>
            <a:r>
              <a:rPr lang="en-US" altLang="ja-JP" sz="2000" dirty="0">
                <a:latin typeface="Consolas" panose="020B0609020204030204" pitchFamily="49" charset="0"/>
              </a:rPr>
              <a:t> &lt;- length(unique(</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W &lt;- matrix(0, </a:t>
            </a:r>
            <a:r>
              <a:rPr lang="en-US" altLang="ja-JP" sz="2000" dirty="0" err="1">
                <a:latin typeface="Consolas" panose="020B0609020204030204" pitchFamily="49" charset="0"/>
              </a:rPr>
              <a:t>ncol</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 </a:t>
            </a:r>
            <a:r>
              <a:rPr lang="en-US" altLang="ja-JP" sz="2000" dirty="0" err="1">
                <a:latin typeface="Consolas" panose="020B0609020204030204" pitchFamily="49" charset="0"/>
              </a:rPr>
              <a:t>nrow</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a:t>
            </a:r>
          </a:p>
          <a:p>
            <a:r>
              <a:rPr lang="en-US" altLang="ja-JP" sz="2000" dirty="0">
                <a:latin typeface="Consolas" panose="020B0609020204030204" pitchFamily="49" charset="0"/>
              </a:rPr>
              <a:t>for (</a:t>
            </a:r>
            <a:r>
              <a:rPr lang="en-US" altLang="ja-JP" sz="2000" dirty="0" err="1">
                <a:latin typeface="Consolas" panose="020B0609020204030204" pitchFamily="49" charset="0"/>
              </a:rPr>
              <a:t>i</a:t>
            </a:r>
            <a:r>
              <a:rPr lang="en-US" altLang="ja-JP" sz="2000" dirty="0">
                <a:latin typeface="Consolas" panose="020B0609020204030204" pitchFamily="49" charset="0"/>
              </a:rPr>
              <a:t> in 1:(n.area-1)) W[i,i+1] &lt;- W[i+1,i] &lt;- 1</a:t>
            </a:r>
          </a:p>
        </p:txBody>
      </p:sp>
      <p:cxnSp>
        <p:nvCxnSpPr>
          <p:cNvPr id="6" name="直線矢印コネクタ 5">
            <a:extLst>
              <a:ext uri="{FF2B5EF4-FFF2-40B4-BE49-F238E27FC236}">
                <a16:creationId xmlns:a16="http://schemas.microsoft.com/office/drawing/2014/main" id="{1ACAA173-8449-4102-AF7D-9583979976F2}"/>
              </a:ext>
            </a:extLst>
          </p:cNvPr>
          <p:cNvCxnSpPr>
            <a:cxnSpLocks/>
            <a:endCxn id="8" idx="1"/>
          </p:cNvCxnSpPr>
          <p:nvPr/>
        </p:nvCxnSpPr>
        <p:spPr>
          <a:xfrm flipV="1">
            <a:off x="6596595" y="2967335"/>
            <a:ext cx="617171" cy="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6F3A2932-1C95-4205-823C-B83F8BAB7BDC}"/>
              </a:ext>
            </a:extLst>
          </p:cNvPr>
          <p:cNvSpPr txBox="1"/>
          <p:nvPr/>
        </p:nvSpPr>
        <p:spPr>
          <a:xfrm>
            <a:off x="7213766" y="273650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各要素が</a:t>
            </a:r>
            <a:r>
              <a:rPr lang="en-US" altLang="ja-JP" sz="2400" dirty="0">
                <a:solidFill>
                  <a:srgbClr val="0000FF"/>
                </a:solidFill>
                <a:latin typeface="+mj-ea"/>
                <a:ea typeface="+mj-ea"/>
              </a:rPr>
              <a:t>0</a:t>
            </a:r>
            <a:r>
              <a:rPr lang="ja-JP" altLang="en-US" sz="2400" dirty="0">
                <a:solidFill>
                  <a:srgbClr val="0000FF"/>
                </a:solidFill>
                <a:latin typeface="+mj-ea"/>
                <a:ea typeface="+mj-ea"/>
              </a:rPr>
              <a:t>の行列を作成</a:t>
            </a:r>
            <a:endParaRPr kumimoji="1" lang="ja-JP" altLang="en-US" sz="2400" dirty="0">
              <a:solidFill>
                <a:srgbClr val="0000FF"/>
              </a:solidFill>
              <a:latin typeface="+mj-ea"/>
              <a:ea typeface="+mj-ea"/>
            </a:endParaRPr>
          </a:p>
        </p:txBody>
      </p:sp>
      <p:cxnSp>
        <p:nvCxnSpPr>
          <p:cNvPr id="10" name="直線コネクタ 9">
            <a:extLst>
              <a:ext uri="{FF2B5EF4-FFF2-40B4-BE49-F238E27FC236}">
                <a16:creationId xmlns:a16="http://schemas.microsoft.com/office/drawing/2014/main" id="{A036382D-9C6F-4084-85ED-221699313676}"/>
              </a:ext>
            </a:extLst>
          </p:cNvPr>
          <p:cNvCxnSpPr>
            <a:cxnSpLocks/>
          </p:cNvCxnSpPr>
          <p:nvPr/>
        </p:nvCxnSpPr>
        <p:spPr>
          <a:xfrm>
            <a:off x="3516086" y="3475167"/>
            <a:ext cx="35596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F69152-937E-4F64-AD2D-585B93799B91}"/>
              </a:ext>
            </a:extLst>
          </p:cNvPr>
          <p:cNvSpPr txBox="1"/>
          <p:nvPr/>
        </p:nvSpPr>
        <p:spPr>
          <a:xfrm>
            <a:off x="3371108" y="352133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対角成分の隣に</a:t>
            </a:r>
            <a:r>
              <a:rPr lang="en-US" altLang="ja-JP" sz="2400" dirty="0">
                <a:solidFill>
                  <a:srgbClr val="0000FF"/>
                </a:solidFill>
                <a:latin typeface="+mj-ea"/>
                <a:ea typeface="+mj-ea"/>
              </a:rPr>
              <a:t>1</a:t>
            </a:r>
            <a:r>
              <a:rPr lang="ja-JP" altLang="en-US" sz="2400" dirty="0">
                <a:solidFill>
                  <a:srgbClr val="0000FF"/>
                </a:solidFill>
                <a:latin typeface="+mj-ea"/>
                <a:ea typeface="+mj-ea"/>
              </a:rPr>
              <a:t>を代入</a:t>
            </a:r>
            <a:endParaRPr kumimoji="1" lang="ja-JP" altLang="en-US" sz="2400" dirty="0">
              <a:solidFill>
                <a:srgbClr val="0000FF"/>
              </a:solidFill>
              <a:latin typeface="+mj-ea"/>
              <a:ea typeface="+mj-ea"/>
            </a:endParaRPr>
          </a:p>
        </p:txBody>
      </p:sp>
      <p:sp>
        <p:nvSpPr>
          <p:cNvPr id="14" name="正方形/長方形 13">
            <a:extLst>
              <a:ext uri="{FF2B5EF4-FFF2-40B4-BE49-F238E27FC236}">
                <a16:creationId xmlns:a16="http://schemas.microsoft.com/office/drawing/2014/main" id="{55780DA3-E2A3-4FE7-8004-B9D5B81ECD5B}"/>
              </a:ext>
            </a:extLst>
          </p:cNvPr>
          <p:cNvSpPr/>
          <p:nvPr/>
        </p:nvSpPr>
        <p:spPr>
          <a:xfrm>
            <a:off x="124288" y="4116247"/>
            <a:ext cx="11512540" cy="163121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car.bayes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glm</a:t>
            </a:r>
            <a:r>
              <a:rPr lang="ja-JP" altLang="en-US" sz="2000" dirty="0" err="1">
                <a:solidFill>
                  <a:srgbClr val="0000FF"/>
                </a:solidFill>
                <a:latin typeface="Consolas" panose="020B0609020204030204" pitchFamily="49" charset="0"/>
              </a:rPr>
              <a:t>のように</a:t>
            </a:r>
            <a:r>
              <a:rPr lang="ja-JP" altLang="en-US" sz="2000" dirty="0">
                <a:solidFill>
                  <a:srgbClr val="0000FF"/>
                </a:solidFill>
                <a:latin typeface="Consolas" panose="020B0609020204030204" pitchFamily="49" charset="0"/>
              </a:rPr>
              <a:t>式を指定</a:t>
            </a:r>
          </a:p>
          <a:p>
            <a:r>
              <a:rPr lang="ja-JP" altLang="en-US" sz="2000" dirty="0">
                <a:latin typeface="Consolas" panose="020B0609020204030204" pitchFamily="49" charset="0"/>
              </a:rPr>
              <a:t>                             </a:t>
            </a:r>
            <a:r>
              <a:rPr lang="en-US" altLang="ja-JP" sz="2000" dirty="0">
                <a:latin typeface="Consolas" panose="020B0609020204030204" pitchFamily="49" charset="0"/>
              </a:rPr>
              <a:t>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近傍間の重みの関係を表す行列と各データの地点を指定</a:t>
            </a:r>
          </a:p>
          <a:p>
            <a:r>
              <a:rPr lang="ja-JP" altLang="en-US" sz="2000" dirty="0">
                <a:latin typeface="Consolas" panose="020B0609020204030204" pitchFamily="49" charset="0"/>
              </a:rPr>
              <a:t>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cxnSp>
        <p:nvCxnSpPr>
          <p:cNvPr id="15" name="直線矢印コネクタ 14">
            <a:extLst>
              <a:ext uri="{FF2B5EF4-FFF2-40B4-BE49-F238E27FC236}">
                <a16:creationId xmlns:a16="http://schemas.microsoft.com/office/drawing/2014/main" id="{168755F4-901A-437C-B5FB-A34F5981E736}"/>
              </a:ext>
            </a:extLst>
          </p:cNvPr>
          <p:cNvCxnSpPr>
            <a:cxnSpLocks/>
          </p:cNvCxnSpPr>
          <p:nvPr/>
        </p:nvCxnSpPr>
        <p:spPr>
          <a:xfrm flipH="1">
            <a:off x="3755572" y="5702999"/>
            <a:ext cx="1045028" cy="35314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115F25C4-F603-491F-8CF0-A0FEEB1E8C28}"/>
              </a:ext>
            </a:extLst>
          </p:cNvPr>
          <p:cNvSpPr txBox="1"/>
          <p:nvPr/>
        </p:nvSpPr>
        <p:spPr>
          <a:xfrm>
            <a:off x="808421" y="6021835"/>
            <a:ext cx="4562846"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サンプリングを開始してから捨てるステップ数</a:t>
            </a:r>
            <a:endParaRPr kumimoji="1" lang="ja-JP" altLang="en-US" sz="2400" dirty="0">
              <a:solidFill>
                <a:srgbClr val="0000FF"/>
              </a:solidFill>
              <a:latin typeface="+mj-ea"/>
              <a:ea typeface="+mj-ea"/>
            </a:endParaRPr>
          </a:p>
        </p:txBody>
      </p:sp>
      <p:cxnSp>
        <p:nvCxnSpPr>
          <p:cNvPr id="19" name="直線矢印コネクタ 18">
            <a:extLst>
              <a:ext uri="{FF2B5EF4-FFF2-40B4-BE49-F238E27FC236}">
                <a16:creationId xmlns:a16="http://schemas.microsoft.com/office/drawing/2014/main" id="{C589701F-917D-460C-917A-89AAB939D1C9}"/>
              </a:ext>
            </a:extLst>
          </p:cNvPr>
          <p:cNvCxnSpPr>
            <a:cxnSpLocks/>
            <a:endCxn id="22" idx="0"/>
          </p:cNvCxnSpPr>
          <p:nvPr/>
        </p:nvCxnSpPr>
        <p:spPr>
          <a:xfrm>
            <a:off x="6905182" y="5702999"/>
            <a:ext cx="170532" cy="30795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52BC46D4-9815-468C-BFD0-7EA7DBCAD101}"/>
              </a:ext>
            </a:extLst>
          </p:cNvPr>
          <p:cNvSpPr txBox="1"/>
          <p:nvPr/>
        </p:nvSpPr>
        <p:spPr>
          <a:xfrm>
            <a:off x="4889994" y="6010949"/>
            <a:ext cx="4371439"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行うステップ数</a:t>
            </a:r>
            <a:endParaRPr kumimoji="1" lang="ja-JP" altLang="en-US" sz="2400" dirty="0">
              <a:solidFill>
                <a:srgbClr val="0000FF"/>
              </a:solidFill>
              <a:latin typeface="+mj-ea"/>
              <a:ea typeface="+mj-ea"/>
            </a:endParaRPr>
          </a:p>
        </p:txBody>
      </p:sp>
      <p:sp>
        <p:nvSpPr>
          <p:cNvPr id="23" name="正方形/長方形 22">
            <a:extLst>
              <a:ext uri="{FF2B5EF4-FFF2-40B4-BE49-F238E27FC236}">
                <a16:creationId xmlns:a16="http://schemas.microsoft.com/office/drawing/2014/main" id="{7C0E524C-EBC1-4E6B-B27E-A44A15C1987D}"/>
              </a:ext>
            </a:extLst>
          </p:cNvPr>
          <p:cNvSpPr/>
          <p:nvPr/>
        </p:nvSpPr>
        <p:spPr>
          <a:xfrm>
            <a:off x="6860836" y="1818424"/>
            <a:ext cx="3073277" cy="461665"/>
          </a:xfrm>
          <a:prstGeom prst="rect">
            <a:avLst/>
          </a:prstGeom>
          <a:solidFill>
            <a:schemeClr val="bg1">
              <a:lumMod val="95000"/>
            </a:schemeClr>
          </a:solidFill>
        </p:spPr>
        <p:txBody>
          <a:bodyPr wrap="none">
            <a:spAutoFit/>
          </a:bodyPr>
          <a:lstStyle/>
          <a:p>
            <a:r>
              <a:rPr lang="en-US" altLang="ja-JP" sz="2400" dirty="0">
                <a:latin typeface="Consolas" panose="020B0609020204030204" pitchFamily="49" charset="0"/>
              </a:rPr>
              <a:t>library(</a:t>
            </a:r>
            <a:r>
              <a:rPr lang="en-US" altLang="ja-JP" sz="2400" dirty="0" err="1">
                <a:latin typeface="Consolas" panose="020B0609020204030204" pitchFamily="49" charset="0"/>
              </a:rPr>
              <a:t>CARBayes</a:t>
            </a:r>
            <a:r>
              <a:rPr lang="en-US" altLang="ja-JP" sz="2400" dirty="0">
                <a:latin typeface="Consolas" panose="020B0609020204030204" pitchFamily="49" charset="0"/>
              </a:rPr>
              <a:t>)</a:t>
            </a:r>
            <a:endParaRPr lang="ja-JP" altLang="en-US" sz="2400" dirty="0">
              <a:latin typeface="Consolas" panose="020B0609020204030204" pitchFamily="49" charset="0"/>
            </a:endParaRPr>
          </a:p>
        </p:txBody>
      </p:sp>
      <p:sp>
        <p:nvSpPr>
          <p:cNvPr id="25" name="テキスト ボックス 24">
            <a:extLst>
              <a:ext uri="{FF2B5EF4-FFF2-40B4-BE49-F238E27FC236}">
                <a16:creationId xmlns:a16="http://schemas.microsoft.com/office/drawing/2014/main" id="{0EFBD8AD-EFB6-4F4C-A32A-7F028F15BB3A}"/>
              </a:ext>
            </a:extLst>
          </p:cNvPr>
          <p:cNvSpPr txBox="1"/>
          <p:nvPr/>
        </p:nvSpPr>
        <p:spPr>
          <a:xfrm>
            <a:off x="8641529" y="6154892"/>
            <a:ext cx="3678791" cy="461665"/>
          </a:xfrm>
          <a:prstGeom prst="rect">
            <a:avLst/>
          </a:prstGeom>
          <a:noFill/>
        </p:spPr>
        <p:txBody>
          <a:bodyPr wrap="square" rtlCol="0">
            <a:spAutoFit/>
          </a:bodyPr>
          <a:lstStyle/>
          <a:p>
            <a:pPr algn="ctr"/>
            <a:r>
              <a:rPr lang="ja-JP" altLang="en-US" sz="2400" dirty="0">
                <a:solidFill>
                  <a:srgbClr val="0000FF"/>
                </a:solidFill>
                <a:latin typeface="+mj-ea"/>
                <a:ea typeface="+mj-ea"/>
              </a:rPr>
              <a:t>３つおきにサンプリング</a:t>
            </a:r>
            <a:endParaRPr kumimoji="1" lang="ja-JP" altLang="en-US" sz="2400" dirty="0">
              <a:solidFill>
                <a:srgbClr val="0000FF"/>
              </a:solidFill>
              <a:latin typeface="+mj-ea"/>
              <a:ea typeface="+mj-ea"/>
            </a:endParaRPr>
          </a:p>
        </p:txBody>
      </p:sp>
      <p:cxnSp>
        <p:nvCxnSpPr>
          <p:cNvPr id="30" name="直線矢印コネクタ 29">
            <a:extLst>
              <a:ext uri="{FF2B5EF4-FFF2-40B4-BE49-F238E27FC236}">
                <a16:creationId xmlns:a16="http://schemas.microsoft.com/office/drawing/2014/main" id="{86F0FADD-50FB-47E2-BC69-A90F1E097AD0}"/>
              </a:ext>
            </a:extLst>
          </p:cNvPr>
          <p:cNvCxnSpPr>
            <a:cxnSpLocks/>
          </p:cNvCxnSpPr>
          <p:nvPr/>
        </p:nvCxnSpPr>
        <p:spPr>
          <a:xfrm>
            <a:off x="8641530" y="5692113"/>
            <a:ext cx="1210041" cy="45189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1452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推定パラメータの収束の判断手法・基準</a:t>
            </a:r>
          </a:p>
        </p:txBody>
      </p:sp>
      <p:sp>
        <p:nvSpPr>
          <p:cNvPr id="3" name="テキスト ボックス 2">
            <a:extLst>
              <a:ext uri="{FF2B5EF4-FFF2-40B4-BE49-F238E27FC236}">
                <a16:creationId xmlns:a16="http://schemas.microsoft.com/office/drawing/2014/main" id="{21EFE3D3-0B2D-4306-BCB4-B1BBC98D9589}"/>
              </a:ext>
            </a:extLst>
          </p:cNvPr>
          <p:cNvSpPr txBox="1"/>
          <p:nvPr/>
        </p:nvSpPr>
        <p:spPr>
          <a:xfrm>
            <a:off x="472631" y="1767319"/>
            <a:ext cx="11512540"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複数回、</a:t>
            </a:r>
            <a:r>
              <a:rPr lang="en-US" altLang="ja-JP" sz="2800" dirty="0">
                <a:latin typeface="+mj-ea"/>
                <a:ea typeface="+mj-ea"/>
              </a:rPr>
              <a:t>MCMC</a:t>
            </a:r>
            <a:r>
              <a:rPr lang="ja-JP" altLang="en-US" sz="2800" dirty="0">
                <a:latin typeface="+mj-ea"/>
                <a:ea typeface="+mj-ea"/>
              </a:rPr>
              <a:t>サンプリングを実行し、サンプリング列内の分散と列間の分散を比較する</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65B86AD-C752-4FB9-B9EE-8B8106859FF0}"/>
                  </a:ext>
                </a:extLst>
              </p:cNvPr>
              <p:cNvSpPr txBox="1"/>
              <p:nvPr/>
            </p:nvSpPr>
            <p:spPr>
              <a:xfrm>
                <a:off x="620486" y="2863534"/>
                <a:ext cx="2936638"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𝐵</m:t>
                              </m:r>
                            </m:num>
                            <m:den>
                              <m:r>
                                <a:rPr kumimoji="1" lang="en-US" altLang="ja-JP" sz="2800" b="0" i="1" smtClean="0">
                                  <a:latin typeface="Cambria Math" panose="02040503050406030204" pitchFamily="18" charset="0"/>
                                </a:rPr>
                                <m:t>𝑛𝑊</m:t>
                              </m:r>
                            </m:den>
                          </m:f>
                        </m:e>
                      </m:ra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665B86AD-C752-4FB9-B9EE-8B8106859FF0}"/>
                  </a:ext>
                </a:extLst>
              </p:cNvPr>
              <p:cNvSpPr txBox="1">
                <a:spLocks noRot="1" noChangeAspect="1" noMove="1" noResize="1" noEditPoints="1" noAdjustHandles="1" noChangeArrowheads="1" noChangeShapeType="1" noTextEdit="1"/>
              </p:cNvSpPr>
              <p:nvPr/>
            </p:nvSpPr>
            <p:spPr>
              <a:xfrm>
                <a:off x="620486" y="2863534"/>
                <a:ext cx="2936638" cy="1273041"/>
              </a:xfrm>
              <a:prstGeom prst="rect">
                <a:avLst/>
              </a:prstGeom>
              <a:blipFill>
                <a:blip r:embed="rId2"/>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BDC03919-6C15-4986-BA8A-F56E1402A837}"/>
              </a:ext>
            </a:extLst>
          </p:cNvPr>
          <p:cNvCxnSpPr>
            <a:cxnSpLocks/>
          </p:cNvCxnSpPr>
          <p:nvPr/>
        </p:nvCxnSpPr>
        <p:spPr>
          <a:xfrm flipH="1">
            <a:off x="3557124" y="3222171"/>
            <a:ext cx="666533" cy="10165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5BCA6B1-9098-4700-83C6-3BFF765569AA}"/>
              </a:ext>
            </a:extLst>
          </p:cNvPr>
          <p:cNvCxnSpPr>
            <a:cxnSpLocks/>
          </p:cNvCxnSpPr>
          <p:nvPr/>
        </p:nvCxnSpPr>
        <p:spPr>
          <a:xfrm flipH="1" flipV="1">
            <a:off x="3557124" y="3824571"/>
            <a:ext cx="535905" cy="834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6B03997-1542-43C1-B3C1-4990F70DA3E5}"/>
              </a:ext>
            </a:extLst>
          </p:cNvPr>
          <p:cNvSpPr txBox="1"/>
          <p:nvPr/>
        </p:nvSpPr>
        <p:spPr>
          <a:xfrm>
            <a:off x="4125686" y="2991338"/>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列間の分散</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74279AB4-96A2-4E64-A5C7-B25145CBB29C}"/>
              </a:ext>
            </a:extLst>
          </p:cNvPr>
          <p:cNvSpPr txBox="1"/>
          <p:nvPr/>
        </p:nvSpPr>
        <p:spPr>
          <a:xfrm>
            <a:off x="4016828" y="3682463"/>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列内の分散</a:t>
            </a:r>
            <a:endParaRPr kumimoji="1" lang="ja-JP" altLang="en-US" sz="2400" dirty="0">
              <a:solidFill>
                <a:srgbClr val="0000FF"/>
              </a:solidFill>
              <a:latin typeface="+mj-ea"/>
              <a:ea typeface="+mj-ea"/>
            </a:endParaRPr>
          </a:p>
        </p:txBody>
      </p:sp>
      <p:pic>
        <p:nvPicPr>
          <p:cNvPr id="13" name="図 12">
            <a:extLst>
              <a:ext uri="{FF2B5EF4-FFF2-40B4-BE49-F238E27FC236}">
                <a16:creationId xmlns:a16="http://schemas.microsoft.com/office/drawing/2014/main" id="{1DE3E175-A27B-4820-BF82-DCA1D5A44A89}"/>
              </a:ext>
            </a:extLst>
          </p:cNvPr>
          <p:cNvPicPr>
            <a:picLocks noChangeAspect="1"/>
          </p:cNvPicPr>
          <p:nvPr/>
        </p:nvPicPr>
        <p:blipFill>
          <a:blip r:embed="rId3"/>
          <a:stretch>
            <a:fillRect/>
          </a:stretch>
        </p:blipFill>
        <p:spPr>
          <a:xfrm>
            <a:off x="6891207" y="2571530"/>
            <a:ext cx="4667490" cy="4286470"/>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679712A-FF26-4BFD-A907-6053E47E29AE}"/>
                  </a:ext>
                </a:extLst>
              </p:cNvPr>
              <p:cNvSpPr txBox="1"/>
              <p:nvPr/>
            </p:nvSpPr>
            <p:spPr>
              <a:xfrm>
                <a:off x="472631" y="4594310"/>
                <a:ext cx="6276512" cy="965649"/>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acc>
                      <m:accPr>
                        <m:chr m:val="̂"/>
                        <m:ctrlPr>
                          <a:rPr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lang="en-US" altLang="ja-JP" sz="2800" b="0" i="0" smtClean="0">
                        <a:latin typeface="Cambria Math" panose="02040503050406030204" pitchFamily="18" charset="0"/>
                      </a:rPr>
                      <m:t>&lt;1.1</m:t>
                    </m:r>
                    <m:r>
                      <a:rPr lang="ja-JP" altLang="en-US" sz="2800" i="1">
                        <a:latin typeface="Cambria Math" panose="02040503050406030204" pitchFamily="18" charset="0"/>
                      </a:rPr>
                      <m:t>なら</m:t>
                    </m:r>
                  </m:oMath>
                </a14:m>
                <a:r>
                  <a:rPr lang="ja-JP" altLang="en-US" sz="2800" dirty="0">
                    <a:latin typeface="+mj-ea"/>
                    <a:ea typeface="+mj-ea"/>
                  </a:rPr>
                  <a:t>収束していると一応みなせる（必要条件）</a:t>
                </a:r>
                <a:endParaRPr lang="en-US" altLang="ja-JP" sz="2800" dirty="0">
                  <a:latin typeface="+mj-ea"/>
                  <a:ea typeface="+mj-ea"/>
                </a:endParaRPr>
              </a:p>
            </p:txBody>
          </p:sp>
        </mc:Choice>
        <mc:Fallback xmlns="">
          <p:sp>
            <p:nvSpPr>
              <p:cNvPr id="14" name="テキスト ボックス 13">
                <a:extLst>
                  <a:ext uri="{FF2B5EF4-FFF2-40B4-BE49-F238E27FC236}">
                    <a16:creationId xmlns:a16="http://schemas.microsoft.com/office/drawing/2014/main" id="{7679712A-FF26-4BFD-A907-6053E47E29AE}"/>
                  </a:ext>
                </a:extLst>
              </p:cNvPr>
              <p:cNvSpPr txBox="1">
                <a:spLocks noRot="1" noChangeAspect="1" noMove="1" noResize="1" noEditPoints="1" noAdjustHandles="1" noChangeArrowheads="1" noChangeShapeType="1" noTextEdit="1"/>
              </p:cNvSpPr>
              <p:nvPr/>
            </p:nvSpPr>
            <p:spPr>
              <a:xfrm>
                <a:off x="472631" y="4594310"/>
                <a:ext cx="6276512" cy="965649"/>
              </a:xfrm>
              <a:prstGeom prst="rect">
                <a:avLst/>
              </a:prstGeom>
              <a:blipFill>
                <a:blip r:embed="rId4"/>
                <a:stretch>
                  <a:fillRect t="-7595" b="-170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4203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CAR</a:t>
            </a:r>
            <a:r>
              <a:rPr lang="ja-JP" altLang="en-US" dirty="0">
                <a:latin typeface="+mj-ea"/>
              </a:rPr>
              <a:t> </a:t>
            </a:r>
            <a:r>
              <a:rPr lang="en-US" altLang="ja-JP" dirty="0">
                <a:latin typeface="+mj-ea"/>
              </a:rPr>
              <a:t>model</a:t>
            </a:r>
            <a:r>
              <a:rPr lang="ja-JP" altLang="en-US" dirty="0">
                <a:latin typeface="+mj-ea"/>
              </a:rPr>
              <a:t>のモデル選択</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2FA51CC-E4FB-4F0D-B10E-E90CFEAAD3D9}"/>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r>
                      <a:rPr lang="ja-JP" altLang="en-US" sz="2800" i="1" smtClean="0">
                        <a:latin typeface="Cambria Math" panose="02040503050406030204" pitchFamily="18" charset="0"/>
                        <a:ea typeface="+mj-ea"/>
                      </a:rPr>
                      <m:t>𝜌</m:t>
                    </m:r>
                    <m:r>
                      <a:rPr lang="en-US" altLang="ja-JP" sz="2800" b="0" i="1" smtClean="0">
                        <a:latin typeface="Cambria Math" panose="02040503050406030204" pitchFamily="18" charset="0"/>
                        <a:ea typeface="+mj-ea"/>
                      </a:rPr>
                      <m:t>=0 </m:t>
                    </m:r>
                    <m:r>
                      <m:rPr>
                        <m:sty m:val="p"/>
                      </m:rPr>
                      <a:rPr lang="en-US" altLang="ja-JP" sz="2800" b="0" i="0" smtClean="0">
                        <a:latin typeface="Cambria Math" panose="02040503050406030204" pitchFamily="18" charset="0"/>
                        <a:ea typeface="+mj-ea"/>
                      </a:rPr>
                      <m:t>or</m:t>
                    </m:r>
                    <m:r>
                      <a:rPr lang="en-US" altLang="ja-JP" sz="2800" b="0" i="1" smtClean="0">
                        <a:latin typeface="Cambria Math" panose="02040503050406030204" pitchFamily="18" charset="0"/>
                        <a:ea typeface="+mj-ea"/>
                      </a:rPr>
                      <m:t> 1</m:t>
                    </m:r>
                  </m:oMath>
                </a14:m>
                <a:r>
                  <a:rPr lang="ja-JP" altLang="en-US" sz="2800" dirty="0">
                    <a:latin typeface="+mj-ea"/>
                    <a:ea typeface="+mj-ea"/>
                  </a:rPr>
                  <a:t>の場合も解析できる</a:t>
                </a:r>
                <a:endParaRPr lang="en-US" altLang="ja-JP" sz="2800" dirty="0">
                  <a:latin typeface="+mj-ea"/>
                  <a:ea typeface="+mj-ea"/>
                </a:endParaRPr>
              </a:p>
            </p:txBody>
          </p:sp>
        </mc:Choice>
        <mc:Fallback xmlns="">
          <p:sp>
            <p:nvSpPr>
              <p:cNvPr id="3" name="テキスト ボックス 2">
                <a:extLst>
                  <a:ext uri="{FF2B5EF4-FFF2-40B4-BE49-F238E27FC236}">
                    <a16:creationId xmlns:a16="http://schemas.microsoft.com/office/drawing/2014/main" id="{52FA51CC-E4FB-4F0D-B10E-E90CFEAAD3D9}"/>
                  </a:ext>
                </a:extLst>
              </p:cNvPr>
              <p:cNvSpPr txBox="1">
                <a:spLocks noRot="1" noChangeAspect="1" noMove="1" noResize="1" noEditPoints="1" noAdjustHandles="1" noChangeArrowheads="1" noChangeShapeType="1" noTextEdit="1"/>
              </p:cNvSpPr>
              <p:nvPr/>
            </p:nvSpPr>
            <p:spPr>
              <a:xfrm>
                <a:off x="472631" y="1767319"/>
                <a:ext cx="11512540" cy="523220"/>
              </a:xfrm>
              <a:prstGeom prst="rect">
                <a:avLst/>
              </a:prstGeom>
              <a:blipFill>
                <a:blip r:embed="rId2"/>
                <a:stretch>
                  <a:fillRect t="-15116" b="-2907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7C0BA3D-B250-490C-83BA-CFC393ECF31A}"/>
              </a:ext>
            </a:extLst>
          </p:cNvPr>
          <p:cNvSpPr txBox="1"/>
          <p:nvPr/>
        </p:nvSpPr>
        <p:spPr>
          <a:xfrm>
            <a:off x="516173" y="3874962"/>
            <a:ext cx="11468998"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WAIC</a:t>
            </a:r>
            <a:r>
              <a:rPr lang="ja-JP" altLang="en-US" sz="2800" dirty="0">
                <a:latin typeface="+mj-ea"/>
                <a:ea typeface="+mj-ea"/>
              </a:rPr>
              <a:t> </a:t>
            </a:r>
            <a:r>
              <a:rPr lang="en-US" altLang="ja-JP" sz="2800" dirty="0">
                <a:latin typeface="+mj-ea"/>
                <a:ea typeface="+mj-ea"/>
              </a:rPr>
              <a:t>(widely-applicable</a:t>
            </a:r>
            <a:r>
              <a:rPr lang="ja-JP" altLang="en-US" sz="2800" dirty="0">
                <a:latin typeface="+mj-ea"/>
                <a:ea typeface="+mj-ea"/>
              </a:rPr>
              <a:t> </a:t>
            </a:r>
            <a:r>
              <a:rPr lang="en-US" altLang="ja-JP" sz="2800" dirty="0">
                <a:latin typeface="+mj-ea"/>
                <a:ea typeface="+mj-ea"/>
              </a:rPr>
              <a:t>information</a:t>
            </a:r>
            <a:r>
              <a:rPr lang="ja-JP" altLang="en-US" sz="2800" dirty="0">
                <a:latin typeface="+mj-ea"/>
                <a:ea typeface="+mj-ea"/>
              </a:rPr>
              <a:t> </a:t>
            </a:r>
            <a:r>
              <a:rPr lang="en-US" altLang="ja-JP" sz="2800" dirty="0">
                <a:latin typeface="+mj-ea"/>
                <a:ea typeface="+mj-ea"/>
              </a:rPr>
              <a:t>criteria: </a:t>
            </a:r>
            <a:r>
              <a:rPr lang="ja-JP" altLang="en-US" sz="2800" dirty="0">
                <a:latin typeface="+mj-ea"/>
                <a:ea typeface="+mj-ea"/>
              </a:rPr>
              <a:t>ベイズ推定にも使える情報量基準）によって予測性能を評価</a:t>
            </a:r>
            <a:endParaRPr lang="en-US" altLang="ja-JP" sz="2800" dirty="0">
              <a:latin typeface="+mj-ea"/>
              <a:ea typeface="+mj-ea"/>
            </a:endParaRPr>
          </a:p>
        </p:txBody>
      </p:sp>
      <p:sp>
        <p:nvSpPr>
          <p:cNvPr id="5" name="正方形/長方形 4">
            <a:extLst>
              <a:ext uri="{FF2B5EF4-FFF2-40B4-BE49-F238E27FC236}">
                <a16:creationId xmlns:a16="http://schemas.microsoft.com/office/drawing/2014/main" id="{BD4D9C88-DF5F-4797-B1D3-4B82358DEC1D}"/>
              </a:ext>
            </a:extLst>
          </p:cNvPr>
          <p:cNvSpPr/>
          <p:nvPr/>
        </p:nvSpPr>
        <p:spPr>
          <a:xfrm>
            <a:off x="130628" y="2399749"/>
            <a:ext cx="11930743"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car.bayes.rho0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 </a:t>
            </a:r>
          </a:p>
          <a:p>
            <a:r>
              <a:rPr lang="en-US" altLang="ja-JP" sz="2000" dirty="0">
                <a:latin typeface="Consolas" panose="020B0609020204030204" pitchFamily="49" charset="0"/>
              </a:rPr>
              <a:t>                                  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rho = 0</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sp>
        <p:nvSpPr>
          <p:cNvPr id="6" name="正方形/長方形 5">
            <a:extLst>
              <a:ext uri="{FF2B5EF4-FFF2-40B4-BE49-F238E27FC236}">
                <a16:creationId xmlns:a16="http://schemas.microsoft.com/office/drawing/2014/main" id="{EDC59E5D-1040-4732-A7CB-AFD4A52E366C}"/>
              </a:ext>
            </a:extLst>
          </p:cNvPr>
          <p:cNvSpPr/>
          <p:nvPr/>
        </p:nvSpPr>
        <p:spPr>
          <a:xfrm>
            <a:off x="132901" y="4980843"/>
            <a:ext cx="6096000" cy="707886"/>
          </a:xfrm>
          <a:prstGeom prst="rect">
            <a:avLst/>
          </a:prstGeom>
          <a:solidFill>
            <a:schemeClr val="bg1">
              <a:lumMod val="95000"/>
            </a:schemeClr>
          </a:solidFill>
        </p:spPr>
        <p:txBody>
          <a:bodyPr>
            <a:spAutoFit/>
          </a:bodyPr>
          <a:lstStyle/>
          <a:p>
            <a:r>
              <a:rPr lang="en-US" altLang="ja-JP" sz="2000" dirty="0" err="1">
                <a:latin typeface="Consolas" panose="020B0609020204030204" pitchFamily="49" charset="0"/>
              </a:rPr>
              <a:t>rho.est.WAIC</a:t>
            </a:r>
            <a:r>
              <a:rPr lang="en-US" altLang="ja-JP" sz="2000" dirty="0">
                <a:latin typeface="Consolas" panose="020B0609020204030204" pitchFamily="49" charset="0"/>
              </a:rPr>
              <a:t>   rho.0.WAIC   rho.1.WAIC </a:t>
            </a:r>
          </a:p>
          <a:p>
            <a:r>
              <a:rPr lang="en-US" altLang="ja-JP" sz="2000" dirty="0">
                <a:latin typeface="Consolas" panose="020B0609020204030204" pitchFamily="49" charset="0"/>
              </a:rPr>
              <a:t>    43022.25     43020.92     43022.17</a:t>
            </a:r>
            <a:endParaRPr lang="ja-JP" altLang="en-US" sz="2000" dirty="0">
              <a:latin typeface="Consolas" panose="020B0609020204030204" pitchFamily="49" charset="0"/>
            </a:endParaRPr>
          </a:p>
        </p:txBody>
      </p:sp>
      <p:pic>
        <p:nvPicPr>
          <p:cNvPr id="8" name="図 7">
            <a:extLst>
              <a:ext uri="{FF2B5EF4-FFF2-40B4-BE49-F238E27FC236}">
                <a16:creationId xmlns:a16="http://schemas.microsoft.com/office/drawing/2014/main" id="{C3B19B6F-D795-41B5-8E8A-47A934BD31AD}"/>
              </a:ext>
            </a:extLst>
          </p:cNvPr>
          <p:cNvPicPr>
            <a:picLocks noChangeAspect="1"/>
          </p:cNvPicPr>
          <p:nvPr/>
        </p:nvPicPr>
        <p:blipFill>
          <a:blip r:embed="rId3"/>
          <a:stretch>
            <a:fillRect/>
          </a:stretch>
        </p:blipFill>
        <p:spPr>
          <a:xfrm>
            <a:off x="7903282" y="4376580"/>
            <a:ext cx="4081889" cy="2481420"/>
          </a:xfrm>
          <a:prstGeom prst="rect">
            <a:avLst/>
          </a:prstGeom>
        </p:spPr>
      </p:pic>
      <p:sp>
        <p:nvSpPr>
          <p:cNvPr id="9" name="テキスト ボックス 8">
            <a:extLst>
              <a:ext uri="{FF2B5EF4-FFF2-40B4-BE49-F238E27FC236}">
                <a16:creationId xmlns:a16="http://schemas.microsoft.com/office/drawing/2014/main" id="{51D3ADAD-3636-460E-9788-2868EE2309F2}"/>
              </a:ext>
            </a:extLst>
          </p:cNvPr>
          <p:cNvSpPr txBox="1"/>
          <p:nvPr/>
        </p:nvSpPr>
        <p:spPr>
          <a:xfrm>
            <a:off x="838200" y="5840503"/>
            <a:ext cx="4452257" cy="461665"/>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自己相関なしの方が</a:t>
            </a:r>
            <a:r>
              <a:rPr lang="en-US" altLang="ja-JP" sz="2400" dirty="0">
                <a:solidFill>
                  <a:srgbClr val="0000FF"/>
                </a:solidFill>
                <a:latin typeface="+mj-ea"/>
                <a:ea typeface="+mj-ea"/>
              </a:rPr>
              <a:t>WAIC</a:t>
            </a:r>
            <a:r>
              <a:rPr lang="ja-JP" altLang="en-US" sz="2400" dirty="0">
                <a:solidFill>
                  <a:srgbClr val="0000FF"/>
                </a:solidFill>
                <a:latin typeface="+mj-ea"/>
                <a:ea typeface="+mj-ea"/>
              </a:rPr>
              <a:t>低い</a:t>
            </a:r>
            <a:endParaRPr kumimoji="1" lang="ja-JP" altLang="en-US" sz="2400" dirty="0">
              <a:solidFill>
                <a:srgbClr val="0000FF"/>
              </a:solidFill>
              <a:latin typeface="+mj-ea"/>
              <a:ea typeface="+mj-ea"/>
            </a:endParaRPr>
          </a:p>
        </p:txBody>
      </p:sp>
      <p:sp>
        <p:nvSpPr>
          <p:cNvPr id="10" name="矢印: 右 9">
            <a:extLst>
              <a:ext uri="{FF2B5EF4-FFF2-40B4-BE49-F238E27FC236}">
                <a16:creationId xmlns:a16="http://schemas.microsoft.com/office/drawing/2014/main" id="{6FEF29AB-75EA-47D3-8397-1B205E488FF9}"/>
              </a:ext>
            </a:extLst>
          </p:cNvPr>
          <p:cNvSpPr/>
          <p:nvPr/>
        </p:nvSpPr>
        <p:spPr>
          <a:xfrm rot="10800000" flipH="1">
            <a:off x="332912" y="5840503"/>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1125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空間自己相関を年ごとに推定する</a:t>
            </a:r>
          </a:p>
        </p:txBody>
      </p:sp>
      <p:sp>
        <p:nvSpPr>
          <p:cNvPr id="3" name="テキスト ボックス 2">
            <a:extLst>
              <a:ext uri="{FF2B5EF4-FFF2-40B4-BE49-F238E27FC236}">
                <a16:creationId xmlns:a16="http://schemas.microsoft.com/office/drawing/2014/main" id="{1ABBEAC4-D38F-41A1-B751-6B1CBAC45D11}"/>
              </a:ext>
            </a:extLst>
          </p:cNvPr>
          <p:cNvSpPr txBox="1"/>
          <p:nvPr/>
        </p:nvSpPr>
        <p:spPr>
          <a:xfrm>
            <a:off x="516173" y="1730474"/>
            <a:ext cx="11468998" cy="169277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各地点のランダム効果は年によって変わっているかもしれない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つまり、</a:t>
            </a:r>
            <a:r>
              <a:rPr lang="ja-JP" altLang="en-US" sz="2800" dirty="0">
                <a:solidFill>
                  <a:srgbClr val="0000FF"/>
                </a:solidFill>
                <a:latin typeface="+mj-ea"/>
                <a:ea typeface="+mj-ea"/>
              </a:rPr>
              <a:t>分布が年々変化している可能性がある</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行列においてその年の近傍セルのみ</a:t>
            </a:r>
            <a:r>
              <a:rPr lang="en-US" altLang="ja-JP" sz="2800" dirty="0">
                <a:latin typeface="+mj-ea"/>
                <a:ea typeface="+mj-ea"/>
              </a:rPr>
              <a:t>weight</a:t>
            </a:r>
            <a:r>
              <a:rPr lang="ja-JP" altLang="en-US" sz="2800" dirty="0">
                <a:latin typeface="+mj-ea"/>
                <a:ea typeface="+mj-ea"/>
              </a:rPr>
              <a:t>を</a:t>
            </a:r>
            <a:r>
              <a:rPr lang="en-US" altLang="ja-JP" sz="2800" dirty="0">
                <a:latin typeface="+mj-ea"/>
                <a:ea typeface="+mj-ea"/>
              </a:rPr>
              <a:t>1</a:t>
            </a:r>
            <a:r>
              <a:rPr lang="ja-JP" altLang="en-US" sz="2800" dirty="0">
                <a:latin typeface="+mj-ea"/>
                <a:ea typeface="+mj-ea"/>
              </a:rPr>
              <a:t>とすればよい</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5F3919C-1742-4AFD-AFEC-DB5CA9290EAA}"/>
                  </a:ext>
                </a:extLst>
              </p:cNvPr>
              <p:cNvSpPr txBox="1"/>
              <p:nvPr/>
            </p:nvSpPr>
            <p:spPr>
              <a:xfrm>
                <a:off x="516173" y="3852908"/>
                <a:ext cx="4694942" cy="2040367"/>
              </a:xfrm>
              <a:prstGeom prst="rect">
                <a:avLst/>
              </a:prstGeom>
              <a:noFill/>
            </p:spPr>
            <p:txBody>
              <a:bodyPr wrap="squar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𝐖𝟐</m:t>
                      </m:r>
                      <m:r>
                        <a:rPr lang="en-US" altLang="ja-JP" sz="2800" i="1">
                          <a:latin typeface="Cambria Math" panose="02040503050406030204" pitchFamily="18" charset="0"/>
                        </a:rPr>
                        <m:t>=</m:t>
                      </m:r>
                      <m:d>
                        <m:dPr>
                          <m:ctrlPr>
                            <a:rPr lang="ja-JP" altLang="ja-JP" sz="2800" i="1" smtClean="0">
                              <a:effectLst/>
                              <a:latin typeface="Cambria Math" panose="02040503050406030204" pitchFamily="18" charset="0"/>
                              <a:ea typeface="Cambria Math" panose="02040503050406030204" pitchFamily="18" charset="0"/>
                            </a:rPr>
                          </m:ctrlPr>
                        </m:dPr>
                        <m:e>
                          <m:m>
                            <m:mPr>
                              <m:mcs>
                                <m:mc>
                                  <m:mcPr>
                                    <m:count m:val="4"/>
                                    <m:mcJc m:val="center"/>
                                  </m:mcPr>
                                </m:mc>
                              </m:mcs>
                              <m:ctrlPr>
                                <a:rPr lang="ja-JP" altLang="ja-JP" sz="2800" i="1">
                                  <a:effectLst/>
                                  <a:latin typeface="Cambria Math" panose="02040503050406030204" pitchFamily="18" charset="0"/>
                                  <a:ea typeface="Cambria Math" panose="02040503050406030204" pitchFamily="18" charset="0"/>
                                </a:rPr>
                              </m:ctrlPr>
                            </m:mPr>
                            <m:mr>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mr>
                          </m:m>
                        </m:e>
                      </m:d>
                    </m:oMath>
                  </m:oMathPara>
                </a14:m>
                <a:endParaRPr lang="ja-JP" alt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800" dirty="0"/>
              </a:p>
            </p:txBody>
          </p:sp>
        </mc:Choice>
        <mc:Fallback xmlns="">
          <p:sp>
            <p:nvSpPr>
              <p:cNvPr id="4" name="テキスト ボックス 3">
                <a:extLst>
                  <a:ext uri="{FF2B5EF4-FFF2-40B4-BE49-F238E27FC236}">
                    <a16:creationId xmlns:a16="http://schemas.microsoft.com/office/drawing/2014/main" id="{C5F3919C-1742-4AFD-AFEC-DB5CA9290EAA}"/>
                  </a:ext>
                </a:extLst>
              </p:cNvPr>
              <p:cNvSpPr txBox="1">
                <a:spLocks noRot="1" noChangeAspect="1" noMove="1" noResize="1" noEditPoints="1" noAdjustHandles="1" noChangeArrowheads="1" noChangeShapeType="1" noTextEdit="1"/>
              </p:cNvSpPr>
              <p:nvPr/>
            </p:nvSpPr>
            <p:spPr>
              <a:xfrm>
                <a:off x="516173" y="3852908"/>
                <a:ext cx="4694942" cy="204036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F5C6886-9057-4E7B-8601-1106D94488D4}"/>
                  </a:ext>
                </a:extLst>
              </p:cNvPr>
              <p:cNvSpPr txBox="1"/>
              <p:nvPr/>
            </p:nvSpPr>
            <p:spPr>
              <a:xfrm>
                <a:off x="6100835" y="3708958"/>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6" name="テキスト ボックス 5">
                <a:extLst>
                  <a:ext uri="{FF2B5EF4-FFF2-40B4-BE49-F238E27FC236}">
                    <a16:creationId xmlns:a16="http://schemas.microsoft.com/office/drawing/2014/main" id="{7F5C6886-9057-4E7B-8601-1106D94488D4}"/>
                  </a:ext>
                </a:extLst>
              </p:cNvPr>
              <p:cNvSpPr txBox="1">
                <a:spLocks noRot="1" noChangeAspect="1" noMove="1" noResize="1" noEditPoints="1" noAdjustHandles="1" noChangeArrowheads="1" noChangeShapeType="1" noTextEdit="1"/>
              </p:cNvSpPr>
              <p:nvPr/>
            </p:nvSpPr>
            <p:spPr>
              <a:xfrm>
                <a:off x="6100835" y="3708958"/>
                <a:ext cx="3976923" cy="2184316"/>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D6BAE048-8CE7-44E4-9EAB-CC23EDBD1E82}"/>
              </a:ext>
            </a:extLst>
          </p:cNvPr>
          <p:cNvCxnSpPr>
            <a:cxnSpLocks/>
          </p:cNvCxnSpPr>
          <p:nvPr/>
        </p:nvCxnSpPr>
        <p:spPr>
          <a:xfrm flipH="1">
            <a:off x="892628" y="4936023"/>
            <a:ext cx="261258" cy="69001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9B3EE84-74E5-4B47-BB24-E3E656EA51F7}"/>
              </a:ext>
            </a:extLst>
          </p:cNvPr>
          <p:cNvSpPr txBox="1"/>
          <p:nvPr/>
        </p:nvSpPr>
        <p:spPr>
          <a:xfrm>
            <a:off x="0" y="56624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行列の行列</a:t>
            </a:r>
            <a:endParaRPr kumimoji="1" lang="ja-JP" altLang="en-US" sz="2400"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A1D917C8-9217-4662-9488-A8563D42924A}"/>
              </a:ext>
            </a:extLst>
          </p:cNvPr>
          <p:cNvSpPr txBox="1"/>
          <p:nvPr/>
        </p:nvSpPr>
        <p:spPr>
          <a:xfrm>
            <a:off x="1856717" y="3434756"/>
            <a:ext cx="1077685" cy="382759"/>
          </a:xfrm>
          <a:prstGeom prst="rect">
            <a:avLst/>
          </a:prstGeom>
          <a:noFill/>
        </p:spPr>
        <p:txBody>
          <a:bodyPr wrap="square" rtlCol="0">
            <a:spAutoFit/>
          </a:bodyPr>
          <a:lstStyle/>
          <a:p>
            <a:pPr algn="ctr"/>
            <a:r>
              <a:rPr lang="en-US" altLang="ja-JP" dirty="0">
                <a:latin typeface="+mj-ea"/>
                <a:ea typeface="+mj-ea"/>
              </a:rPr>
              <a:t>2006</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F0BCC81C-13C8-477B-B52B-E0F231F6C7D2}"/>
              </a:ext>
            </a:extLst>
          </p:cNvPr>
          <p:cNvSpPr txBox="1"/>
          <p:nvPr/>
        </p:nvSpPr>
        <p:spPr>
          <a:xfrm>
            <a:off x="2596946" y="3434756"/>
            <a:ext cx="1077685" cy="382759"/>
          </a:xfrm>
          <a:prstGeom prst="rect">
            <a:avLst/>
          </a:prstGeom>
          <a:noFill/>
        </p:spPr>
        <p:txBody>
          <a:bodyPr wrap="square" rtlCol="0">
            <a:spAutoFit/>
          </a:bodyPr>
          <a:lstStyle/>
          <a:p>
            <a:pPr algn="ctr"/>
            <a:r>
              <a:rPr lang="en-US" altLang="ja-JP" dirty="0">
                <a:latin typeface="+mj-ea"/>
                <a:ea typeface="+mj-ea"/>
              </a:rPr>
              <a:t>07</a:t>
            </a:r>
            <a:endParaRPr kumimoji="1" lang="ja-JP" altLang="en-US" dirty="0">
              <a:latin typeface="+mj-ea"/>
              <a:ea typeface="+mj-ea"/>
            </a:endParaRPr>
          </a:p>
        </p:txBody>
      </p:sp>
      <p:sp>
        <p:nvSpPr>
          <p:cNvPr id="13" name="テキスト ボックス 12">
            <a:extLst>
              <a:ext uri="{FF2B5EF4-FFF2-40B4-BE49-F238E27FC236}">
                <a16:creationId xmlns:a16="http://schemas.microsoft.com/office/drawing/2014/main" id="{D90F4944-ED11-43F6-9E75-A0E0EA1F8B8D}"/>
              </a:ext>
            </a:extLst>
          </p:cNvPr>
          <p:cNvSpPr txBox="1"/>
          <p:nvPr/>
        </p:nvSpPr>
        <p:spPr>
          <a:xfrm>
            <a:off x="3876017" y="3423245"/>
            <a:ext cx="1077685" cy="382759"/>
          </a:xfrm>
          <a:prstGeom prst="rect">
            <a:avLst/>
          </a:prstGeom>
          <a:noFill/>
        </p:spPr>
        <p:txBody>
          <a:bodyPr wrap="square" rtlCol="0">
            <a:spAutoFit/>
          </a:bodyPr>
          <a:lstStyle/>
          <a:p>
            <a:pPr algn="ctr"/>
            <a:r>
              <a:rPr kumimoji="1" lang="en-US" altLang="ja-JP" dirty="0">
                <a:latin typeface="+mj-ea"/>
                <a:ea typeface="+mj-ea"/>
              </a:rPr>
              <a:t>18</a:t>
            </a:r>
            <a:endParaRPr kumimoji="1" lang="ja-JP" altLang="en-US" dirty="0">
              <a:latin typeface="+mj-ea"/>
              <a:ea typeface="+mj-ea"/>
            </a:endParaRPr>
          </a:p>
        </p:txBody>
      </p:sp>
      <p:sp>
        <p:nvSpPr>
          <p:cNvPr id="14" name="テキスト ボックス 13">
            <a:extLst>
              <a:ext uri="{FF2B5EF4-FFF2-40B4-BE49-F238E27FC236}">
                <a16:creationId xmlns:a16="http://schemas.microsoft.com/office/drawing/2014/main" id="{64C949D9-23A9-4B5A-8EBD-4005C5F1B154}"/>
              </a:ext>
            </a:extLst>
          </p:cNvPr>
          <p:cNvSpPr txBox="1"/>
          <p:nvPr/>
        </p:nvSpPr>
        <p:spPr>
          <a:xfrm>
            <a:off x="3207361" y="3423245"/>
            <a:ext cx="1077685" cy="382759"/>
          </a:xfrm>
          <a:prstGeom prst="rect">
            <a:avLst/>
          </a:prstGeom>
          <a:noFill/>
        </p:spPr>
        <p:txBody>
          <a:bodyPr wrap="square" rtlCol="0">
            <a:spAutoFit/>
          </a:bodyPr>
          <a:lstStyle/>
          <a:p>
            <a:pPr algn="ctr"/>
            <a:r>
              <a:rPr kumimoji="1" lang="en-US" altLang="ja-JP" dirty="0">
                <a:latin typeface="+mj-ea"/>
                <a:ea typeface="+mj-ea"/>
              </a:rPr>
              <a:t>...</a:t>
            </a:r>
            <a:endParaRPr kumimoji="1" lang="ja-JP" altLang="en-US" dirty="0">
              <a:latin typeface="+mj-ea"/>
              <a:ea typeface="+mj-ea"/>
            </a:endParaRPr>
          </a:p>
        </p:txBody>
      </p:sp>
      <p:sp>
        <p:nvSpPr>
          <p:cNvPr id="15" name="テキスト ボックス 14">
            <a:extLst>
              <a:ext uri="{FF2B5EF4-FFF2-40B4-BE49-F238E27FC236}">
                <a16:creationId xmlns:a16="http://schemas.microsoft.com/office/drawing/2014/main" id="{1D47CCE1-81C1-46F5-854B-50EE83593B0F}"/>
              </a:ext>
            </a:extLst>
          </p:cNvPr>
          <p:cNvSpPr txBox="1"/>
          <p:nvPr/>
        </p:nvSpPr>
        <p:spPr>
          <a:xfrm>
            <a:off x="1904190" y="5662442"/>
            <a:ext cx="7651956"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対角要素（同一年間の関係）に行列</a:t>
            </a:r>
            <a:r>
              <a:rPr lang="en-US" altLang="ja-JP" sz="2400" dirty="0">
                <a:latin typeface="+mj-ea"/>
                <a:ea typeface="+mj-ea"/>
              </a:rPr>
              <a:t>W</a:t>
            </a:r>
            <a:r>
              <a:rPr lang="ja-JP" altLang="en-US" sz="2400" dirty="0">
                <a:latin typeface="+mj-ea"/>
                <a:ea typeface="+mj-ea"/>
              </a:rPr>
              <a:t>を代入の行列</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それ以外（異なる年間の関係）には空行列を代入</a:t>
            </a:r>
          </a:p>
        </p:txBody>
      </p:sp>
    </p:spTree>
    <p:extLst>
      <p:ext uri="{BB962C8B-B14F-4D97-AF65-F5344CB8AC3E}">
        <p14:creationId xmlns:p14="http://schemas.microsoft.com/office/powerpoint/2010/main" val="267817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2" grpId="0"/>
      <p:bldP spid="13" grpId="0"/>
      <p:bldP spid="14"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956E8D0B-5C52-49E4-A90C-70D1E557804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解析結果</a:t>
            </a:r>
          </a:p>
        </p:txBody>
      </p:sp>
      <p:pic>
        <p:nvPicPr>
          <p:cNvPr id="8" name="図 7">
            <a:extLst>
              <a:ext uri="{FF2B5EF4-FFF2-40B4-BE49-F238E27FC236}">
                <a16:creationId xmlns:a16="http://schemas.microsoft.com/office/drawing/2014/main" id="{22FBEE87-05C0-4034-B65C-B2EBF2F45587}"/>
              </a:ext>
            </a:extLst>
          </p:cNvPr>
          <p:cNvPicPr>
            <a:picLocks noChangeAspect="1"/>
          </p:cNvPicPr>
          <p:nvPr/>
        </p:nvPicPr>
        <p:blipFill>
          <a:blip r:embed="rId2"/>
          <a:stretch>
            <a:fillRect/>
          </a:stretch>
        </p:blipFill>
        <p:spPr>
          <a:xfrm>
            <a:off x="282733" y="1690687"/>
            <a:ext cx="7733300" cy="4802187"/>
          </a:xfrm>
          <a:prstGeom prst="rect">
            <a:avLst/>
          </a:prstGeom>
        </p:spPr>
      </p:pic>
      <p:pic>
        <p:nvPicPr>
          <p:cNvPr id="3" name="図 2">
            <a:extLst>
              <a:ext uri="{FF2B5EF4-FFF2-40B4-BE49-F238E27FC236}">
                <a16:creationId xmlns:a16="http://schemas.microsoft.com/office/drawing/2014/main" id="{98792EDD-E906-402F-9998-5AA91B8B9708}"/>
              </a:ext>
            </a:extLst>
          </p:cNvPr>
          <p:cNvPicPr>
            <a:picLocks noChangeAspect="1"/>
          </p:cNvPicPr>
          <p:nvPr/>
        </p:nvPicPr>
        <p:blipFill>
          <a:blip r:embed="rId3"/>
          <a:stretch>
            <a:fillRect/>
          </a:stretch>
        </p:blipFill>
        <p:spPr>
          <a:xfrm>
            <a:off x="6096000" y="3062512"/>
            <a:ext cx="5874062" cy="3570899"/>
          </a:xfrm>
          <a:prstGeom prst="rect">
            <a:avLst/>
          </a:prstGeom>
        </p:spPr>
      </p:pic>
      <p:sp>
        <p:nvSpPr>
          <p:cNvPr id="10" name="正方形/長方形 9">
            <a:extLst>
              <a:ext uri="{FF2B5EF4-FFF2-40B4-BE49-F238E27FC236}">
                <a16:creationId xmlns:a16="http://schemas.microsoft.com/office/drawing/2014/main" id="{4AD1B175-B6AF-4046-B2EA-25DA1AC28A40}"/>
              </a:ext>
            </a:extLst>
          </p:cNvPr>
          <p:cNvSpPr/>
          <p:nvPr/>
        </p:nvSpPr>
        <p:spPr>
          <a:xfrm>
            <a:off x="8197237" y="622050"/>
            <a:ext cx="3657601"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 WAIC</a:t>
            </a:r>
          </a:p>
          <a:p>
            <a:r>
              <a:rPr lang="en-US" altLang="ja-JP" sz="2000" dirty="0" err="1">
                <a:latin typeface="Consolas" panose="020B0609020204030204" pitchFamily="49" charset="0"/>
              </a:rPr>
              <a:t>rho.est</a:t>
            </a:r>
            <a:r>
              <a:rPr lang="en-US" altLang="ja-JP" sz="2000" dirty="0">
                <a:latin typeface="Consolas" panose="020B0609020204030204" pitchFamily="49" charset="0"/>
              </a:rPr>
              <a:t>       43022.25</a:t>
            </a:r>
          </a:p>
          <a:p>
            <a:r>
              <a:rPr lang="en-US" altLang="ja-JP" sz="2000" dirty="0">
                <a:latin typeface="Consolas" panose="020B0609020204030204" pitchFamily="49" charset="0"/>
              </a:rPr>
              <a:t>rho.0         43020.92</a:t>
            </a:r>
          </a:p>
          <a:p>
            <a:r>
              <a:rPr lang="en-US" altLang="ja-JP" sz="2000" dirty="0">
                <a:latin typeface="Consolas" panose="020B0609020204030204" pitchFamily="49" charset="0"/>
              </a:rPr>
              <a:t>rho.est2      42880.50</a:t>
            </a:r>
          </a:p>
          <a:p>
            <a:r>
              <a:rPr lang="en-US" altLang="ja-JP" sz="2000" dirty="0">
                <a:latin typeface="Consolas" panose="020B0609020204030204" pitchFamily="49" charset="0"/>
              </a:rPr>
              <a:t>rho.est2.rho0 42881.24</a:t>
            </a:r>
            <a:endParaRPr lang="ja-JP" altLang="en-US" sz="2000" dirty="0">
              <a:latin typeface="Consolas" panose="020B0609020204030204" pitchFamily="49" charset="0"/>
            </a:endParaRPr>
          </a:p>
        </p:txBody>
      </p:sp>
      <p:cxnSp>
        <p:nvCxnSpPr>
          <p:cNvPr id="12" name="直線コネクタ 11">
            <a:extLst>
              <a:ext uri="{FF2B5EF4-FFF2-40B4-BE49-F238E27FC236}">
                <a16:creationId xmlns:a16="http://schemas.microsoft.com/office/drawing/2014/main" id="{C640D1E6-074F-43BC-AB9C-B7C639F15372}"/>
              </a:ext>
            </a:extLst>
          </p:cNvPr>
          <p:cNvCxnSpPr>
            <a:cxnSpLocks/>
          </p:cNvCxnSpPr>
          <p:nvPr/>
        </p:nvCxnSpPr>
        <p:spPr>
          <a:xfrm>
            <a:off x="8246223" y="1896738"/>
            <a:ext cx="310757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9375B88-D65F-4AB9-AA2E-F9362C53C2D4}"/>
              </a:ext>
            </a:extLst>
          </p:cNvPr>
          <p:cNvSpPr txBox="1"/>
          <p:nvPr/>
        </p:nvSpPr>
        <p:spPr>
          <a:xfrm>
            <a:off x="8026919" y="2352095"/>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一応、</a:t>
            </a:r>
            <a:r>
              <a:rPr lang="en-US" altLang="ja-JP" sz="2400" dirty="0">
                <a:solidFill>
                  <a:srgbClr val="0000FF"/>
                </a:solidFill>
                <a:latin typeface="+mj-ea"/>
                <a:ea typeface="+mj-ea"/>
              </a:rPr>
              <a:t>WAIC</a:t>
            </a:r>
            <a:r>
              <a:rPr lang="ja-JP" altLang="en-US" sz="2400" dirty="0">
                <a:solidFill>
                  <a:srgbClr val="0000FF"/>
                </a:solidFill>
                <a:latin typeface="+mj-ea"/>
                <a:ea typeface="+mj-ea"/>
              </a:rPr>
              <a:t>最小</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1964158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A476D7EA-FA6E-48F3-A08C-8286C5C7B776}"/>
              </a:ext>
            </a:extLst>
          </p:cNvPr>
          <p:cNvPicPr>
            <a:picLocks noChangeAspect="1"/>
          </p:cNvPicPr>
          <p:nvPr/>
        </p:nvPicPr>
        <p:blipFill>
          <a:blip r:embed="rId2"/>
          <a:stretch>
            <a:fillRect/>
          </a:stretch>
        </p:blipFill>
        <p:spPr>
          <a:xfrm>
            <a:off x="613612" y="1269723"/>
            <a:ext cx="8709202" cy="5408198"/>
          </a:xfrm>
          <a:prstGeom prst="rect">
            <a:avLst/>
          </a:prstGeom>
        </p:spPr>
      </p:pic>
      <p:sp>
        <p:nvSpPr>
          <p:cNvPr id="8" name="テキスト ボックス 7">
            <a:extLst>
              <a:ext uri="{FF2B5EF4-FFF2-40B4-BE49-F238E27FC236}">
                <a16:creationId xmlns:a16="http://schemas.microsoft.com/office/drawing/2014/main" id="{822DF7B4-4D73-43B1-AEDB-117B4C2EB3C6}"/>
              </a:ext>
            </a:extLst>
          </p:cNvPr>
          <p:cNvSpPr txBox="1"/>
          <p:nvPr/>
        </p:nvSpPr>
        <p:spPr>
          <a:xfrm>
            <a:off x="9035382" y="1779309"/>
            <a:ext cx="3479830" cy="984885"/>
          </a:xfrm>
          <a:prstGeom prst="rect">
            <a:avLst/>
          </a:prstGeom>
          <a:noFill/>
        </p:spPr>
        <p:txBody>
          <a:bodyPr wrap="square" rtlCol="0">
            <a:spAutoFit/>
          </a:bodyPr>
          <a:lstStyle/>
          <a:p>
            <a:pPr>
              <a:spcAft>
                <a:spcPts val="1200"/>
              </a:spcAft>
            </a:pPr>
            <a:r>
              <a:rPr lang="ja-JP" altLang="en-US" sz="2400" dirty="0">
                <a:latin typeface="+mj-ea"/>
                <a:ea typeface="+mj-ea"/>
              </a:rPr>
              <a:t>黒：ノミナル</a:t>
            </a:r>
            <a:r>
              <a:rPr lang="en-US" altLang="ja-JP" sz="2400" dirty="0">
                <a:latin typeface="+mj-ea"/>
                <a:ea typeface="+mj-ea"/>
              </a:rPr>
              <a:t>CPUE</a:t>
            </a:r>
          </a:p>
          <a:p>
            <a:pP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
        <p:nvSpPr>
          <p:cNvPr id="9" name="テキスト ボックス 8">
            <a:extLst>
              <a:ext uri="{FF2B5EF4-FFF2-40B4-BE49-F238E27FC236}">
                <a16:creationId xmlns:a16="http://schemas.microsoft.com/office/drawing/2014/main" id="{B1671851-53D8-41AB-8C10-32CBE51A5C50}"/>
              </a:ext>
            </a:extLst>
          </p:cNvPr>
          <p:cNvSpPr txBox="1"/>
          <p:nvPr/>
        </p:nvSpPr>
        <p:spPr>
          <a:xfrm>
            <a:off x="9028405" y="5029980"/>
            <a:ext cx="3152709" cy="954107"/>
          </a:xfrm>
          <a:prstGeom prst="rect">
            <a:avLst/>
          </a:prstGeom>
          <a:noFill/>
        </p:spPr>
        <p:txBody>
          <a:bodyPr wrap="square" rtlCol="0">
            <a:spAutoFit/>
          </a:bodyPr>
          <a:lstStyle/>
          <a:p>
            <a:pPr algn="ctr"/>
            <a:r>
              <a:rPr lang="ja-JP" altLang="en-US" sz="2800" dirty="0">
                <a:solidFill>
                  <a:srgbClr val="0000FF"/>
                </a:solidFill>
                <a:latin typeface="+mj-ea"/>
                <a:ea typeface="+mj-ea"/>
              </a:rPr>
              <a:t>ノミナルに比べて安定？</a:t>
            </a:r>
            <a:endParaRPr kumimoji="1" lang="ja-JP" altLang="en-US" sz="2800" dirty="0">
              <a:solidFill>
                <a:srgbClr val="0000FF"/>
              </a:solidFill>
              <a:latin typeface="+mj-ea"/>
              <a:ea typeface="+mj-ea"/>
            </a:endParaRPr>
          </a:p>
        </p:txBody>
      </p:sp>
    </p:spTree>
    <p:extLst>
      <p:ext uri="{BB962C8B-B14F-4D97-AF65-F5344CB8AC3E}">
        <p14:creationId xmlns:p14="http://schemas.microsoft.com/office/powerpoint/2010/main" val="150067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8932000" y="5111859"/>
            <a:ext cx="3235056" cy="907941"/>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バイアスが生じる</a:t>
            </a:r>
            <a:endParaRPr lang="en-US" altLang="ja-JP" sz="2400" dirty="0">
              <a:latin typeface="+mj-ea"/>
              <a:ea typeface="+mj-ea"/>
            </a:endParaRPr>
          </a:p>
          <a:p>
            <a:pPr algn="ctr">
              <a:spcAft>
                <a:spcPts val="600"/>
              </a:spcAft>
            </a:pPr>
            <a:r>
              <a:rPr lang="ja-JP" altLang="en-US" sz="2400" dirty="0">
                <a:latin typeface="+mj-ea"/>
                <a:ea typeface="+mj-ea"/>
              </a:rPr>
              <a:t>（特に漁業データで）</a:t>
            </a:r>
            <a:endParaRPr lang="en-US" altLang="ja-JP" sz="2400" dirty="0">
              <a:latin typeface="+mj-ea"/>
              <a:ea typeface="+mj-ea"/>
            </a:endParaRPr>
          </a:p>
        </p:txBody>
      </p:sp>
      <p:pic>
        <p:nvPicPr>
          <p:cNvPr id="5" name="図 4">
            <a:extLst>
              <a:ext uri="{FF2B5EF4-FFF2-40B4-BE49-F238E27FC236}">
                <a16:creationId xmlns:a16="http://schemas.microsoft.com/office/drawing/2014/main" id="{00585EA1-65EF-4DEA-A4DA-E818D74A7F97}"/>
              </a:ext>
            </a:extLst>
          </p:cNvPr>
          <p:cNvPicPr>
            <a:picLocks noChangeAspect="1"/>
          </p:cNvPicPr>
          <p:nvPr/>
        </p:nvPicPr>
        <p:blipFill>
          <a:blip r:embed="rId2"/>
          <a:stretch>
            <a:fillRect/>
          </a:stretch>
        </p:blipFill>
        <p:spPr>
          <a:xfrm>
            <a:off x="838200" y="3222413"/>
            <a:ext cx="4198714" cy="3172832"/>
          </a:xfrm>
          <a:prstGeom prst="rect">
            <a:avLst/>
          </a:prstGeom>
        </p:spPr>
      </p:pic>
      <p:sp>
        <p:nvSpPr>
          <p:cNvPr id="6" name="テキスト ボックス 5">
            <a:extLst>
              <a:ext uri="{FF2B5EF4-FFF2-40B4-BE49-F238E27FC236}">
                <a16:creationId xmlns:a16="http://schemas.microsoft.com/office/drawing/2014/main" id="{54F613DF-DE0C-4BDA-AE3B-70F7262921A6}"/>
              </a:ext>
            </a:extLst>
          </p:cNvPr>
          <p:cNvSpPr txBox="1"/>
          <p:nvPr/>
        </p:nvSpPr>
        <p:spPr>
          <a:xfrm>
            <a:off x="1534885" y="6164412"/>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3352020"/>
            <a:ext cx="553998" cy="2913618"/>
          </a:xfrm>
          <a:prstGeom prst="rect">
            <a:avLst/>
          </a:prstGeom>
          <a:noFill/>
        </p:spPr>
        <p:txBody>
          <a:bodyPr vert="eaVert" wrap="none" rtlCol="0">
            <a:spAutoFit/>
          </a:bodyPr>
          <a:lstStyle/>
          <a:p>
            <a:r>
              <a:rPr kumimoji="1" lang="ja-JP" altLang="en-US" sz="2400" dirty="0">
                <a:latin typeface="+mj-ea"/>
                <a:ea typeface="+mj-ea"/>
              </a:rPr>
              <a:t>局所密度 </a:t>
            </a:r>
            <a:r>
              <a:rPr lang="en-US" altLang="ja-JP" sz="2400" dirty="0">
                <a:latin typeface="+mj-ea"/>
                <a:ea typeface="+mj-ea"/>
              </a:rPr>
              <a:t>/ </a:t>
            </a:r>
            <a:r>
              <a:rPr lang="ja-JP" altLang="en-US" sz="2400" dirty="0">
                <a:latin typeface="+mj-ea"/>
                <a:ea typeface="+mj-ea"/>
              </a:rPr>
              <a:t>漁具能率</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5812971"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5812971" y="6019800"/>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277CEB81-A850-496C-BD75-0D4A20A448AB}"/>
              </a:ext>
            </a:extLst>
          </p:cNvPr>
          <p:cNvSpPr txBox="1"/>
          <p:nvPr/>
        </p:nvSpPr>
        <p:spPr>
          <a:xfrm rot="16200000" flipH="1">
            <a:off x="4936046" y="4537111"/>
            <a:ext cx="1107996" cy="461665"/>
          </a:xfrm>
          <a:prstGeom prst="rect">
            <a:avLst/>
          </a:prstGeom>
          <a:noFill/>
        </p:spPr>
        <p:txBody>
          <a:bodyPr wrap="none" rtlCol="0">
            <a:spAutoFit/>
          </a:bodyPr>
          <a:lstStyle/>
          <a:p>
            <a:r>
              <a:rPr lang="en-US" altLang="ja-JP" sz="2400" dirty="0">
                <a:latin typeface="+mj-ea"/>
                <a:ea typeface="+mj-ea"/>
              </a:rPr>
              <a:t>CPUE</a:t>
            </a:r>
            <a:endParaRPr kumimoji="1" lang="ja-JP" altLang="en-US" sz="2400" dirty="0">
              <a:latin typeface="+mj-ea"/>
              <a:ea typeface="+mj-ea"/>
            </a:endParaRPr>
          </a:p>
        </p:txBody>
      </p: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a:off x="5927545" y="5060920"/>
            <a:ext cx="2715712" cy="0"/>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a:off x="5927545" y="4048549"/>
            <a:ext cx="2715712"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a:off x="5927544" y="5099684"/>
            <a:ext cx="2607562" cy="707886"/>
          </a:xfrm>
          <a:prstGeom prst="rect">
            <a:avLst/>
          </a:prstGeom>
          <a:noFill/>
        </p:spPr>
        <p:txBody>
          <a:bodyPr wrap="square" rtlCol="0">
            <a:spAutoFit/>
          </a:bodyPr>
          <a:lstStyle/>
          <a:p>
            <a:pPr algn="ctr"/>
            <a:r>
              <a:rPr lang="ja-JP" altLang="en-US" sz="2000" dirty="0">
                <a:latin typeface="+mj-ea"/>
                <a:ea typeface="+mj-ea"/>
              </a:rPr>
              <a:t>均等にサンプリングした場合</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5875781" y="4097825"/>
            <a:ext cx="2767467" cy="707886"/>
          </a:xfrm>
          <a:prstGeom prst="rect">
            <a:avLst/>
          </a:prstGeom>
          <a:noFill/>
        </p:spPr>
        <p:txBody>
          <a:bodyPr wrap="square" rtlCol="0">
            <a:spAutoFit/>
          </a:bodyPr>
          <a:lstStyle/>
          <a:p>
            <a:pPr algn="ctr"/>
            <a:r>
              <a:rPr lang="ja-JP" altLang="en-US" sz="2000" dirty="0">
                <a:latin typeface="+mj-ea"/>
                <a:ea typeface="+mj-ea"/>
              </a:rPr>
              <a:t>局所密度の高い場所を中心にサンプリング</a:t>
            </a:r>
            <a:endParaRPr kumimoji="1" lang="ja-JP" altLang="en-US" sz="2000" dirty="0">
              <a:latin typeface="+mj-ea"/>
              <a:ea typeface="+mj-ea"/>
            </a:endParaRPr>
          </a:p>
        </p:txBody>
      </p:sp>
      <p:cxnSp>
        <p:nvCxnSpPr>
          <p:cNvPr id="17" name="直線コネクタ 16">
            <a:extLst>
              <a:ext uri="{FF2B5EF4-FFF2-40B4-BE49-F238E27FC236}">
                <a16:creationId xmlns:a16="http://schemas.microsoft.com/office/drawing/2014/main" id="{81189B11-D6E1-4A97-BD73-FCE8FE7011CD}"/>
              </a:ext>
            </a:extLst>
          </p:cNvPr>
          <p:cNvCxnSpPr>
            <a:cxnSpLocks/>
          </p:cNvCxnSpPr>
          <p:nvPr/>
        </p:nvCxnSpPr>
        <p:spPr>
          <a:xfrm flipH="1">
            <a:off x="2717804" y="5902186"/>
            <a:ext cx="72813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11B13D3-6BB0-4BB9-B46D-81126D5BFAF3}"/>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5127C40-4DD0-406A-98EC-DA9FB0C1B18F}"/>
              </a:ext>
            </a:extLst>
          </p:cNvPr>
          <p:cNvCxnSpPr>
            <a:cxnSpLocks/>
          </p:cNvCxnSpPr>
          <p:nvPr/>
        </p:nvCxnSpPr>
        <p:spPr>
          <a:xfrm flipH="1">
            <a:off x="1185333" y="6054586"/>
            <a:ext cx="3547535" cy="0"/>
          </a:xfrm>
          <a:prstGeom prst="line">
            <a:avLst/>
          </a:prstGeom>
          <a:ln w="57150">
            <a:solidFill>
              <a:srgbClr val="0000FF"/>
            </a:solidFill>
            <a:prstDash val="lg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702B8D00-B93A-4DE9-9961-9325CADA95A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2211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ホームワーク④</a:t>
            </a:r>
          </a:p>
        </p:txBody>
      </p:sp>
      <p:sp>
        <p:nvSpPr>
          <p:cNvPr id="3" name="テキスト ボックス 2">
            <a:extLst>
              <a:ext uri="{FF2B5EF4-FFF2-40B4-BE49-F238E27FC236}">
                <a16:creationId xmlns:a16="http://schemas.microsoft.com/office/drawing/2014/main" id="{23F5690E-DB79-4A73-9517-7E8EFF3CC842}"/>
              </a:ext>
            </a:extLst>
          </p:cNvPr>
          <p:cNvSpPr txBox="1"/>
          <p:nvPr/>
        </p:nvSpPr>
        <p:spPr>
          <a:xfrm>
            <a:off x="472631" y="2736147"/>
            <a:ext cx="11062231" cy="954107"/>
          </a:xfrm>
          <a:prstGeom prst="rect">
            <a:avLst/>
          </a:prstGeom>
          <a:noFill/>
        </p:spPr>
        <p:txBody>
          <a:bodyPr wrap="square" rtlCol="0">
            <a:spAutoFit/>
          </a:bodyPr>
          <a:lstStyle/>
          <a:p>
            <a:pPr>
              <a:spcAft>
                <a:spcPts val="1200"/>
              </a:spcAft>
            </a:pPr>
            <a:r>
              <a:rPr lang="ja-JP" altLang="en-US" sz="2800" dirty="0">
                <a:latin typeface="+mj-ea"/>
                <a:ea typeface="+mj-ea"/>
              </a:rPr>
              <a:t>サワラの小型のデータで</a:t>
            </a:r>
            <a:r>
              <a:rPr lang="en-US" altLang="ja-JP" sz="2800" dirty="0">
                <a:latin typeface="+mj-ea"/>
                <a:ea typeface="+mj-ea"/>
              </a:rPr>
              <a:t>Car</a:t>
            </a:r>
            <a:r>
              <a:rPr lang="ja-JP" altLang="en-US" sz="2800" dirty="0">
                <a:latin typeface="+mj-ea"/>
                <a:ea typeface="+mj-ea"/>
              </a:rPr>
              <a:t> </a:t>
            </a:r>
            <a:r>
              <a:rPr lang="en-US" altLang="ja-JP" sz="2800" dirty="0">
                <a:latin typeface="+mj-ea"/>
                <a:ea typeface="+mj-ea"/>
              </a:rPr>
              <a:t>model</a:t>
            </a:r>
            <a:r>
              <a:rPr lang="ja-JP" altLang="en-US" sz="2800" dirty="0">
                <a:latin typeface="+mj-ea"/>
                <a:ea typeface="+mj-ea"/>
              </a:rPr>
              <a:t>のベイズ推定を行い、標準化</a:t>
            </a:r>
            <a:r>
              <a:rPr lang="en-US" altLang="ja-JP" sz="2800" dirty="0">
                <a:latin typeface="+mj-ea"/>
                <a:ea typeface="+mj-ea"/>
              </a:rPr>
              <a:t>CPUE</a:t>
            </a:r>
            <a:r>
              <a:rPr lang="ja-JP" altLang="en-US" sz="2800" dirty="0">
                <a:latin typeface="+mj-ea"/>
                <a:ea typeface="+mj-ea"/>
              </a:rPr>
              <a:t>を計算してみよう</a:t>
            </a:r>
            <a:endParaRPr kumimoji="1" lang="ja-JP" altLang="en-US" sz="2800" dirty="0">
              <a:latin typeface="+mj-ea"/>
              <a:ea typeface="+mj-ea"/>
            </a:endParaRPr>
          </a:p>
        </p:txBody>
      </p:sp>
    </p:spTree>
    <p:extLst>
      <p:ext uri="{BB962C8B-B14F-4D97-AF65-F5344CB8AC3E}">
        <p14:creationId xmlns:p14="http://schemas.microsoft.com/office/powerpoint/2010/main" val="3408093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まとめ（ミナミマグロ＆サワラ）</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4616648"/>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(zero inflated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poisson</a:t>
            </a:r>
            <a:r>
              <a:rPr lang="en-US" altLang="ja-JP" sz="2800" dirty="0">
                <a:solidFill>
                  <a:prstClr val="black"/>
                </a:solidFill>
                <a:latin typeface="HG丸ｺﾞｼｯｸM-PRO" panose="020F0600000000000000" pitchFamily="50" charset="-128"/>
                <a:ea typeface="HG丸ｺﾞｼｯｸM-PRO" panose="020F0600000000000000" pitchFamily="50" charset="-128"/>
              </a:rPr>
              <a:t> or negative binomial</a:t>
            </a:r>
            <a:r>
              <a:rPr lang="ja-JP" altLang="en-US" sz="2800" dirty="0">
                <a:solidFill>
                  <a:prstClr val="black"/>
                </a:solidFill>
                <a:latin typeface="HG丸ｺﾞｼｯｸM-PRO" panose="020F0600000000000000" pitchFamily="50" charset="-128"/>
                <a:ea typeface="HG丸ｺﾞｼｯｸM-PRO" panose="020F0600000000000000" pitchFamily="50" charset="-128"/>
              </a:rPr>
              <a:t>）</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 GLM</a:t>
            </a: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Delta-GLM-tree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による海区分け</a:t>
            </a:r>
            <a:endParaRPr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一般化線形混合モデル（</a:t>
            </a:r>
            <a:r>
              <a:rPr lang="en-US" altLang="ja-JP" sz="2800" dirty="0">
                <a:latin typeface="+mj-ea"/>
                <a:ea typeface="+mj-ea"/>
              </a:rPr>
              <a:t>GLMM</a:t>
            </a:r>
            <a:r>
              <a:rPr lang="ja-JP" altLang="en-US" sz="2800" dirty="0">
                <a:latin typeface="+mj-ea"/>
                <a:ea typeface="+mj-ea"/>
              </a:rPr>
              <a:t>）</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条件付き自己相関モデル </a:t>
            </a:r>
            <a:r>
              <a:rPr lang="en-US" altLang="ja-JP" sz="2800" dirty="0">
                <a:latin typeface="+mj-ea"/>
                <a:ea typeface="+mj-ea"/>
              </a:rPr>
              <a:t>(CAR model)</a:t>
            </a:r>
          </a:p>
          <a:p>
            <a:pPr marL="342900" indent="-342900">
              <a:spcAft>
                <a:spcPts val="1200"/>
              </a:spcAft>
              <a:buFont typeface="Arial" panose="020B0604020202020204" pitchFamily="34" charset="0"/>
              <a:buChar char="•"/>
            </a:pPr>
            <a:r>
              <a:rPr lang="ja-JP" altLang="en-US" sz="2800" dirty="0">
                <a:latin typeface="+mj-ea"/>
                <a:ea typeface="+mj-ea"/>
              </a:rPr>
              <a:t>ベイズ推定による</a:t>
            </a:r>
            <a:r>
              <a:rPr lang="en-US" altLang="ja-JP" sz="2800" dirty="0">
                <a:latin typeface="+mj-ea"/>
                <a:ea typeface="+mj-ea"/>
              </a:rPr>
              <a:t>MCMC</a:t>
            </a:r>
            <a:r>
              <a:rPr lang="ja-JP" altLang="en-US" sz="2800" dirty="0">
                <a:latin typeface="+mj-ea"/>
                <a:ea typeface="+mj-ea"/>
              </a:rPr>
              <a:t>解析</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ベイズ推定にも使える情報量基準</a:t>
            </a:r>
            <a:r>
              <a:rPr lang="en-US" altLang="ja-JP" sz="2800" dirty="0">
                <a:latin typeface="+mj-ea"/>
                <a:ea typeface="+mj-ea"/>
              </a:rPr>
              <a:t>: WAIC</a:t>
            </a:r>
          </a:p>
        </p:txBody>
      </p:sp>
    </p:spTree>
    <p:extLst>
      <p:ext uri="{BB962C8B-B14F-4D97-AF65-F5344CB8AC3E}">
        <p14:creationId xmlns:p14="http://schemas.microsoft.com/office/powerpoint/2010/main" val="4676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a:latin typeface="+mj-ea"/>
              </a:rPr>
              <a:t>の紹介</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1692771"/>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VAST: </a:t>
            </a:r>
            <a:r>
              <a:rPr lang="en-US" altLang="ja-JP" sz="2800" dirty="0">
                <a:solidFill>
                  <a:srgbClr val="0000FF"/>
                </a:solidFill>
                <a:latin typeface="HG丸ｺﾞｼｯｸM-PRO" panose="020F0600000000000000" pitchFamily="50" charset="-128"/>
                <a:ea typeface="HG丸ｺﾞｼｯｸM-PRO" panose="020F0600000000000000" pitchFamily="50" charset="-128"/>
              </a:rPr>
              <a:t>vector-autoregressive</a:t>
            </a:r>
            <a:r>
              <a:rPr lang="en-US" altLang="ja-JP"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spatio</a:t>
            </a:r>
            <a:r>
              <a:rPr lang="en-US" altLang="ja-JP" sz="2800" dirty="0">
                <a:solidFill>
                  <a:prstClr val="black"/>
                </a:solidFill>
                <a:latin typeface="HG丸ｺﾞｼｯｸM-PRO" panose="020F0600000000000000" pitchFamily="50" charset="-128"/>
                <a:ea typeface="HG丸ｺﾞｼｯｸM-PRO" panose="020F0600000000000000" pitchFamily="50" charset="-128"/>
              </a:rPr>
              <a:t>-temporal model</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自己回帰</a:t>
            </a:r>
            <a:r>
              <a:rPr lang="en-US" altLang="ja-JP" sz="2800" dirty="0">
                <a:solidFill>
                  <a:prstClr val="black"/>
                </a:solidFill>
                <a:latin typeface="HG丸ｺﾞｼｯｸM-PRO" panose="020F0600000000000000" pitchFamily="50" charset="-128"/>
                <a:ea typeface="HG丸ｺﾞｼｯｸM-PRO" panose="020F0600000000000000" pitchFamily="50" charset="-128"/>
              </a:rPr>
              <a:t>+</a:t>
            </a:r>
            <a:r>
              <a:rPr lang="ja-JP" altLang="en-US" sz="2800" dirty="0">
                <a:solidFill>
                  <a:prstClr val="black"/>
                </a:solidFill>
                <a:latin typeface="HG丸ｺﾞｼｯｸM-PRO" panose="020F0600000000000000" pitchFamily="50" charset="-128"/>
                <a:ea typeface="HG丸ｺﾞｼｯｸM-PRO" panose="020F0600000000000000" pitchFamily="50" charset="-128"/>
              </a:rPr>
              <a:t>ランダム効果により局所密度</a:t>
            </a:r>
            <a:r>
              <a:rPr lang="en-US" altLang="ja-JP" sz="2800" dirty="0">
                <a:solidFill>
                  <a:prstClr val="black"/>
                </a:solidFill>
                <a:latin typeface="HG丸ｺﾞｼｯｸM-PRO" panose="020F0600000000000000" pitchFamily="50" charset="-128"/>
                <a:ea typeface="HG丸ｺﾞｼｯｸM-PRO" panose="020F0600000000000000" pitchFamily="50" charset="-128"/>
              </a:rPr>
              <a:t>(CPUE)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の時空間分布を推定　</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lvl="0">
              <a:spcAft>
                <a:spcPts val="1200"/>
              </a:spcAft>
            </a:pP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4" name="テキスト ボックス 3">
            <a:extLst>
              <a:ext uri="{FF2B5EF4-FFF2-40B4-BE49-F238E27FC236}">
                <a16:creationId xmlns:a16="http://schemas.microsoft.com/office/drawing/2014/main" id="{7E80531D-0989-4FCC-A109-35341D1FAD59}"/>
              </a:ext>
            </a:extLst>
          </p:cNvPr>
          <p:cNvSpPr txBox="1"/>
          <p:nvPr/>
        </p:nvSpPr>
        <p:spPr>
          <a:xfrm>
            <a:off x="5262727" y="985780"/>
            <a:ext cx="577974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and Barnett</a:t>
            </a:r>
            <a:r>
              <a:rPr lang="ja-JP" altLang="en-US" sz="2000" dirty="0">
                <a:latin typeface="+mj-ea"/>
                <a:ea typeface="+mj-ea"/>
              </a:rPr>
              <a:t> </a:t>
            </a:r>
            <a:r>
              <a:rPr lang="en-US" altLang="ja-JP" sz="2000" dirty="0">
                <a:latin typeface="+mj-ea"/>
                <a:ea typeface="+mj-ea"/>
              </a:rPr>
              <a:t>2017</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FB32F6F3-E1AB-4F59-861C-D729CB2FB7C4}"/>
              </a:ext>
            </a:extLst>
          </p:cNvPr>
          <p:cNvPicPr>
            <a:picLocks noChangeAspect="1"/>
          </p:cNvPicPr>
          <p:nvPr/>
        </p:nvPicPr>
        <p:blipFill>
          <a:blip r:embed="rId2"/>
          <a:stretch>
            <a:fillRect/>
          </a:stretch>
        </p:blipFill>
        <p:spPr>
          <a:xfrm>
            <a:off x="296091" y="2982151"/>
            <a:ext cx="2310062" cy="3005438"/>
          </a:xfrm>
          <a:prstGeom prst="rect">
            <a:avLst/>
          </a:prstGeom>
        </p:spPr>
      </p:pic>
      <p:sp>
        <p:nvSpPr>
          <p:cNvPr id="7" name="テキスト ボックス 6">
            <a:extLst>
              <a:ext uri="{FF2B5EF4-FFF2-40B4-BE49-F238E27FC236}">
                <a16:creationId xmlns:a16="http://schemas.microsoft.com/office/drawing/2014/main" id="{8A177BC9-A728-4D77-B437-945AA009B04F}"/>
              </a:ext>
            </a:extLst>
          </p:cNvPr>
          <p:cNvSpPr txBox="1"/>
          <p:nvPr/>
        </p:nvSpPr>
        <p:spPr>
          <a:xfrm>
            <a:off x="67491" y="6123543"/>
            <a:ext cx="4028558" cy="369332"/>
          </a:xfrm>
          <a:prstGeom prst="rect">
            <a:avLst/>
          </a:prstGeom>
          <a:noFill/>
        </p:spPr>
        <p:txBody>
          <a:bodyPr wrap="square" rtlCol="0">
            <a:spAutoFit/>
          </a:bodyPr>
          <a:lstStyle/>
          <a:p>
            <a:r>
              <a:rPr lang="en-US" altLang="ja-JP" dirty="0">
                <a:latin typeface="+mj-ea"/>
                <a:ea typeface="+mj-ea"/>
              </a:rPr>
              <a:t>(Thorson</a:t>
            </a:r>
            <a:r>
              <a:rPr lang="ja-JP" altLang="en-US" dirty="0">
                <a:latin typeface="+mj-ea"/>
                <a:ea typeface="+mj-ea"/>
              </a:rPr>
              <a:t> </a:t>
            </a:r>
            <a:r>
              <a:rPr lang="en-US" altLang="ja-JP" dirty="0">
                <a:latin typeface="+mj-ea"/>
                <a:ea typeface="+mj-ea"/>
              </a:rPr>
              <a:t>et</a:t>
            </a:r>
            <a:r>
              <a:rPr lang="ja-JP" altLang="en-US" dirty="0">
                <a:latin typeface="+mj-ea"/>
                <a:ea typeface="+mj-ea"/>
              </a:rPr>
              <a:t> </a:t>
            </a:r>
            <a:r>
              <a:rPr lang="en-US" altLang="ja-JP" dirty="0">
                <a:latin typeface="+mj-ea"/>
                <a:ea typeface="+mj-ea"/>
              </a:rPr>
              <a:t>al.</a:t>
            </a:r>
            <a:r>
              <a:rPr lang="ja-JP" altLang="en-US" dirty="0">
                <a:latin typeface="+mj-ea"/>
                <a:ea typeface="+mj-ea"/>
              </a:rPr>
              <a:t> </a:t>
            </a:r>
            <a:r>
              <a:rPr lang="en-US" altLang="ja-JP" dirty="0">
                <a:latin typeface="+mj-ea"/>
                <a:ea typeface="+mj-ea"/>
              </a:rPr>
              <a:t>2015</a:t>
            </a:r>
            <a:r>
              <a:rPr lang="ja-JP" altLang="en-US" dirty="0">
                <a:latin typeface="+mj-ea"/>
                <a:ea typeface="+mj-ea"/>
              </a:rPr>
              <a:t> </a:t>
            </a:r>
            <a:r>
              <a:rPr lang="en-US" altLang="ja-JP" dirty="0">
                <a:latin typeface="+mj-ea"/>
                <a:ea typeface="+mj-ea"/>
              </a:rPr>
              <a:t>ICESJMS)</a:t>
            </a:r>
            <a:endParaRPr kumimoji="1" lang="ja-JP" altLang="en-US" dirty="0">
              <a:latin typeface="+mj-ea"/>
              <a:ea typeface="+mj-ea"/>
            </a:endParaRPr>
          </a:p>
        </p:txBody>
      </p:sp>
      <p:graphicFrame>
        <p:nvGraphicFramePr>
          <p:cNvPr id="9" name="表 8">
            <a:extLst>
              <a:ext uri="{FF2B5EF4-FFF2-40B4-BE49-F238E27FC236}">
                <a16:creationId xmlns:a16="http://schemas.microsoft.com/office/drawing/2014/main" id="{E23DDA84-8755-4D1D-8999-88FC1A9E9976}"/>
              </a:ext>
            </a:extLst>
          </p:cNvPr>
          <p:cNvGraphicFramePr>
            <a:graphicFrameLocks noGrp="1"/>
          </p:cNvGraphicFramePr>
          <p:nvPr>
            <p:extLst>
              <p:ext uri="{D42A27DB-BD31-4B8C-83A1-F6EECF244321}">
                <p14:modId xmlns:p14="http://schemas.microsoft.com/office/powerpoint/2010/main" val="1448485340"/>
              </p:ext>
            </p:extLst>
          </p:nvPr>
        </p:nvGraphicFramePr>
        <p:xfrm>
          <a:off x="4233334"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288906000"/>
                  </a:ext>
                </a:extLst>
              </a:tr>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231700619"/>
                  </a:ext>
                </a:extLst>
              </a:tr>
              <a:tr h="370840">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a:p>
                  </a:txBody>
                  <a:tcPr/>
                </a:tc>
                <a:extLst>
                  <a:ext uri="{0D108BD9-81ED-4DB2-BD59-A6C34878D82A}">
                    <a16:rowId xmlns:a16="http://schemas.microsoft.com/office/drawing/2014/main" val="523702884"/>
                  </a:ext>
                </a:extLst>
              </a:tr>
              <a:tr h="37084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1197912266"/>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21821627"/>
                  </a:ext>
                </a:extLst>
              </a:tr>
            </a:tbl>
          </a:graphicData>
        </a:graphic>
      </p:graphicFrame>
      <p:sp>
        <p:nvSpPr>
          <p:cNvPr id="10" name="テキスト ボックス 9">
            <a:extLst>
              <a:ext uri="{FF2B5EF4-FFF2-40B4-BE49-F238E27FC236}">
                <a16:creationId xmlns:a16="http://schemas.microsoft.com/office/drawing/2014/main" id="{0EF833B4-11A5-434C-9863-9963691359CC}"/>
              </a:ext>
            </a:extLst>
          </p:cNvPr>
          <p:cNvSpPr txBox="1"/>
          <p:nvPr/>
        </p:nvSpPr>
        <p:spPr>
          <a:xfrm>
            <a:off x="4793041" y="2957786"/>
            <a:ext cx="2089449" cy="461665"/>
          </a:xfrm>
          <a:prstGeom prst="rect">
            <a:avLst/>
          </a:prstGeom>
          <a:noFill/>
        </p:spPr>
        <p:txBody>
          <a:bodyPr wrap="square" rtlCol="0">
            <a:spAutoFit/>
          </a:bodyPr>
          <a:lstStyle/>
          <a:p>
            <a:pPr algn="ctr"/>
            <a:r>
              <a:rPr lang="en-US" altLang="ja-JP" sz="2400" u="sng" dirty="0">
                <a:latin typeface="+mj-ea"/>
                <a:ea typeface="+mj-ea"/>
              </a:rPr>
              <a:t>CAR</a:t>
            </a:r>
            <a:endParaRPr kumimoji="1" lang="ja-JP" altLang="en-US" sz="2400" u="sng" dirty="0">
              <a:latin typeface="+mj-ea"/>
              <a:ea typeface="+mj-ea"/>
            </a:endParaRPr>
          </a:p>
        </p:txBody>
      </p:sp>
      <p:cxnSp>
        <p:nvCxnSpPr>
          <p:cNvPr id="12" name="直線矢印コネクタ 11">
            <a:extLst>
              <a:ext uri="{FF2B5EF4-FFF2-40B4-BE49-F238E27FC236}">
                <a16:creationId xmlns:a16="http://schemas.microsoft.com/office/drawing/2014/main" id="{B85EDE85-F2F5-4E9B-9EEF-AFF1F1429CED}"/>
              </a:ext>
            </a:extLst>
          </p:cNvPr>
          <p:cNvCxnSpPr>
            <a:cxnSpLocks/>
          </p:cNvCxnSpPr>
          <p:nvPr/>
        </p:nvCxnSpPr>
        <p:spPr>
          <a:xfrm>
            <a:off x="5837765" y="384431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A3677D7-7A3A-4108-A70A-BE73B59DF49A}"/>
              </a:ext>
            </a:extLst>
          </p:cNvPr>
          <p:cNvCxnSpPr>
            <a:cxnSpLocks/>
          </p:cNvCxnSpPr>
          <p:nvPr/>
        </p:nvCxnSpPr>
        <p:spPr>
          <a:xfrm>
            <a:off x="5837765" y="436678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E51C2E6-D43F-4CD8-9E3B-05B50C3AE3CE}"/>
              </a:ext>
            </a:extLst>
          </p:cNvPr>
          <p:cNvSpPr txBox="1"/>
          <p:nvPr/>
        </p:nvSpPr>
        <p:spPr>
          <a:xfrm>
            <a:off x="4168170" y="5430040"/>
            <a:ext cx="3855660" cy="1169551"/>
          </a:xfrm>
          <a:prstGeom prst="rect">
            <a:avLst/>
          </a:prstGeom>
          <a:noFill/>
        </p:spPr>
        <p:txBody>
          <a:bodyPr wrap="square" rtlCol="0">
            <a:spAutoFit/>
          </a:bodyPr>
          <a:lstStyle/>
          <a:p>
            <a:pPr>
              <a:spcAft>
                <a:spcPts val="600"/>
              </a:spcAft>
            </a:pPr>
            <a:r>
              <a:rPr lang="ja-JP" altLang="en-US" sz="2000" dirty="0">
                <a:latin typeface="+mj-ea"/>
                <a:ea typeface="+mj-ea"/>
              </a:rPr>
              <a:t>近傍間の相関関係をモデリング</a:t>
            </a:r>
            <a:endParaRPr lang="en-US" altLang="ja-JP" sz="2000" dirty="0">
              <a:latin typeface="+mj-ea"/>
              <a:ea typeface="+mj-ea"/>
            </a:endParaRPr>
          </a:p>
          <a:p>
            <a:pPr>
              <a:spcAft>
                <a:spcPts val="600"/>
              </a:spcAft>
            </a:pPr>
            <a:r>
              <a:rPr kumimoji="1" lang="ja-JP" altLang="en-US" sz="2000" dirty="0">
                <a:latin typeface="+mj-ea"/>
                <a:ea typeface="+mj-ea"/>
              </a:rPr>
              <a:t>比較的単純</a:t>
            </a:r>
            <a:endParaRPr kumimoji="1" lang="en-US" altLang="ja-JP" sz="2000" dirty="0">
              <a:latin typeface="+mj-ea"/>
              <a:ea typeface="+mj-ea"/>
            </a:endParaRPr>
          </a:p>
          <a:p>
            <a:pPr>
              <a:spcAft>
                <a:spcPts val="600"/>
              </a:spcAft>
            </a:pPr>
            <a:r>
              <a:rPr kumimoji="1" lang="ja-JP" altLang="en-US" sz="2000" dirty="0">
                <a:latin typeface="+mj-ea"/>
                <a:ea typeface="+mj-ea"/>
              </a:rPr>
              <a:t>ベイズ推定（</a:t>
            </a:r>
            <a:r>
              <a:rPr kumimoji="1" lang="en-US" altLang="ja-JP" sz="2000" dirty="0" err="1">
                <a:latin typeface="+mj-ea"/>
                <a:ea typeface="+mj-ea"/>
              </a:rPr>
              <a:t>CARBayes</a:t>
            </a:r>
            <a:r>
              <a:rPr kumimoji="1" lang="en-US" altLang="ja-JP" sz="2000" dirty="0">
                <a:latin typeface="+mj-ea"/>
                <a:ea typeface="+mj-ea"/>
              </a:rPr>
              <a:t>)</a:t>
            </a:r>
          </a:p>
        </p:txBody>
      </p:sp>
      <p:cxnSp>
        <p:nvCxnSpPr>
          <p:cNvPr id="18" name="直線矢印コネクタ 17">
            <a:extLst>
              <a:ext uri="{FF2B5EF4-FFF2-40B4-BE49-F238E27FC236}">
                <a16:creationId xmlns:a16="http://schemas.microsoft.com/office/drawing/2014/main" id="{626904C4-3444-4756-9012-E777C7259FDF}"/>
              </a:ext>
            </a:extLst>
          </p:cNvPr>
          <p:cNvCxnSpPr>
            <a:cxnSpLocks/>
          </p:cNvCxnSpPr>
          <p:nvPr/>
        </p:nvCxnSpPr>
        <p:spPr>
          <a:xfrm rot="5400000">
            <a:off x="623178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C49E3CF-D4F0-4DC0-BF28-B4FC479F402B}"/>
              </a:ext>
            </a:extLst>
          </p:cNvPr>
          <p:cNvCxnSpPr>
            <a:cxnSpLocks/>
          </p:cNvCxnSpPr>
          <p:nvPr/>
        </p:nvCxnSpPr>
        <p:spPr>
          <a:xfrm rot="5400000">
            <a:off x="544829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 20">
            <a:extLst>
              <a:ext uri="{FF2B5EF4-FFF2-40B4-BE49-F238E27FC236}">
                <a16:creationId xmlns:a16="http://schemas.microsoft.com/office/drawing/2014/main" id="{39741C00-CD7F-465E-A296-CDA18B217F89}"/>
              </a:ext>
            </a:extLst>
          </p:cNvPr>
          <p:cNvGraphicFramePr>
            <a:graphicFrameLocks noGrp="1"/>
          </p:cNvGraphicFramePr>
          <p:nvPr>
            <p:extLst>
              <p:ext uri="{D42A27DB-BD31-4B8C-83A1-F6EECF244321}">
                <p14:modId xmlns:p14="http://schemas.microsoft.com/office/powerpoint/2010/main" val="2598048290"/>
              </p:ext>
            </p:extLst>
          </p:nvPr>
        </p:nvGraphicFramePr>
        <p:xfrm>
          <a:off x="8473882"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4288906000"/>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231700619"/>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523702884"/>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197912266"/>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321821627"/>
                  </a:ext>
                </a:extLst>
              </a:tr>
            </a:tbl>
          </a:graphicData>
        </a:graphic>
      </p:graphicFrame>
      <p:sp>
        <p:nvSpPr>
          <p:cNvPr id="22" name="テキスト ボックス 21">
            <a:extLst>
              <a:ext uri="{FF2B5EF4-FFF2-40B4-BE49-F238E27FC236}">
                <a16:creationId xmlns:a16="http://schemas.microsoft.com/office/drawing/2014/main" id="{119E0BB3-6D09-4B15-927E-FA891C7B0D22}"/>
              </a:ext>
            </a:extLst>
          </p:cNvPr>
          <p:cNvSpPr txBox="1"/>
          <p:nvPr/>
        </p:nvSpPr>
        <p:spPr>
          <a:xfrm>
            <a:off x="9033589" y="2939702"/>
            <a:ext cx="2089449" cy="461665"/>
          </a:xfrm>
          <a:prstGeom prst="rect">
            <a:avLst/>
          </a:prstGeom>
          <a:noFill/>
        </p:spPr>
        <p:txBody>
          <a:bodyPr wrap="square" rtlCol="0">
            <a:spAutoFit/>
          </a:bodyPr>
          <a:lstStyle/>
          <a:p>
            <a:pPr algn="ctr"/>
            <a:r>
              <a:rPr lang="en-US" altLang="ja-JP" sz="2400" u="sng" dirty="0">
                <a:latin typeface="+mj-ea"/>
                <a:ea typeface="+mj-ea"/>
              </a:rPr>
              <a:t>VAST</a:t>
            </a:r>
            <a:endParaRPr kumimoji="1" lang="ja-JP" altLang="en-US" sz="2400" u="sng" dirty="0">
              <a:latin typeface="+mj-ea"/>
              <a:ea typeface="+mj-ea"/>
            </a:endParaRPr>
          </a:p>
        </p:txBody>
      </p:sp>
      <p:cxnSp>
        <p:nvCxnSpPr>
          <p:cNvPr id="23" name="直線矢印コネクタ 22">
            <a:extLst>
              <a:ext uri="{FF2B5EF4-FFF2-40B4-BE49-F238E27FC236}">
                <a16:creationId xmlns:a16="http://schemas.microsoft.com/office/drawing/2014/main" id="{5F98FC66-6ED1-43EC-B904-85546AB79040}"/>
              </a:ext>
            </a:extLst>
          </p:cNvPr>
          <p:cNvCxnSpPr>
            <a:cxnSpLocks/>
          </p:cNvCxnSpPr>
          <p:nvPr/>
        </p:nvCxnSpPr>
        <p:spPr>
          <a:xfrm>
            <a:off x="10062644" y="3606800"/>
            <a:ext cx="0" cy="77691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0D99841-CAA1-4A75-823B-C402E2A0EAC4}"/>
              </a:ext>
            </a:extLst>
          </p:cNvPr>
          <p:cNvCxnSpPr>
            <a:cxnSpLocks/>
          </p:cNvCxnSpPr>
          <p:nvPr/>
        </p:nvCxnSpPr>
        <p:spPr>
          <a:xfrm>
            <a:off x="10062644" y="4383714"/>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EB6A0D2-2774-4E28-BF5D-BD219C12F24D}"/>
              </a:ext>
            </a:extLst>
          </p:cNvPr>
          <p:cNvCxnSpPr>
            <a:cxnSpLocks/>
          </p:cNvCxnSpPr>
          <p:nvPr/>
        </p:nvCxnSpPr>
        <p:spPr>
          <a:xfrm flipH="1">
            <a:off x="10195433" y="4383714"/>
            <a:ext cx="1073700" cy="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4C511B-83DE-4809-AC33-AE97ECC7DFB8}"/>
              </a:ext>
            </a:extLst>
          </p:cNvPr>
          <p:cNvCxnSpPr>
            <a:cxnSpLocks/>
          </p:cNvCxnSpPr>
          <p:nvPr/>
        </p:nvCxnSpPr>
        <p:spPr>
          <a:xfrm rot="5400000">
            <a:off x="9673178" y="4122479"/>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6646881-9576-4E57-8D2E-502AF759DDC8}"/>
              </a:ext>
            </a:extLst>
          </p:cNvPr>
          <p:cNvCxnSpPr>
            <a:cxnSpLocks/>
          </p:cNvCxnSpPr>
          <p:nvPr/>
        </p:nvCxnSpPr>
        <p:spPr>
          <a:xfrm flipH="1" flipV="1">
            <a:off x="9461790" y="3977731"/>
            <a:ext cx="443313" cy="253213"/>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5A9EFE6-6ED8-4C97-9D77-07FD0DBCB29C}"/>
              </a:ext>
            </a:extLst>
          </p:cNvPr>
          <p:cNvCxnSpPr>
            <a:cxnSpLocks/>
          </p:cNvCxnSpPr>
          <p:nvPr/>
        </p:nvCxnSpPr>
        <p:spPr>
          <a:xfrm flipH="1">
            <a:off x="10290061" y="4029140"/>
            <a:ext cx="333213" cy="251981"/>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AD3C3E6-E22D-494A-A849-DE6C4C2DAEDB}"/>
              </a:ext>
            </a:extLst>
          </p:cNvPr>
          <p:cNvCxnSpPr>
            <a:cxnSpLocks/>
          </p:cNvCxnSpPr>
          <p:nvPr/>
        </p:nvCxnSpPr>
        <p:spPr>
          <a:xfrm flipH="1">
            <a:off x="8932333" y="4476894"/>
            <a:ext cx="947674" cy="695199"/>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004BBDE-5129-49A0-9C38-C9EA284182FB}"/>
              </a:ext>
            </a:extLst>
          </p:cNvPr>
          <p:cNvCxnSpPr>
            <a:cxnSpLocks/>
          </p:cNvCxnSpPr>
          <p:nvPr/>
        </p:nvCxnSpPr>
        <p:spPr>
          <a:xfrm>
            <a:off x="10216221" y="4484870"/>
            <a:ext cx="501682" cy="64758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CC26B41-AB10-4CA9-AD49-FF05E2BD0141}"/>
              </a:ext>
            </a:extLst>
          </p:cNvPr>
          <p:cNvCxnSpPr>
            <a:cxnSpLocks/>
          </p:cNvCxnSpPr>
          <p:nvPr/>
        </p:nvCxnSpPr>
        <p:spPr>
          <a:xfrm flipH="1" flipV="1">
            <a:off x="8847667" y="4029140"/>
            <a:ext cx="987562" cy="303795"/>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93779B0-BD1D-46A3-8950-2DAC777900C8}"/>
              </a:ext>
            </a:extLst>
          </p:cNvPr>
          <p:cNvSpPr txBox="1"/>
          <p:nvPr/>
        </p:nvSpPr>
        <p:spPr>
          <a:xfrm>
            <a:off x="8336340" y="5405975"/>
            <a:ext cx="3855660" cy="1169551"/>
          </a:xfrm>
          <a:prstGeom prst="rect">
            <a:avLst/>
          </a:prstGeom>
          <a:noFill/>
        </p:spPr>
        <p:txBody>
          <a:bodyPr wrap="square" rtlCol="0">
            <a:spAutoFit/>
          </a:bodyPr>
          <a:lstStyle/>
          <a:p>
            <a:pPr>
              <a:spcAft>
                <a:spcPts val="600"/>
              </a:spcAft>
            </a:pPr>
            <a:r>
              <a:rPr lang="ja-JP" altLang="en-US" sz="2000" dirty="0">
                <a:latin typeface="+mj-ea"/>
                <a:ea typeface="+mj-ea"/>
              </a:rPr>
              <a:t>全体の相関関係をモデリング</a:t>
            </a:r>
            <a:endParaRPr lang="en-US" altLang="ja-JP" sz="2000" dirty="0">
              <a:latin typeface="+mj-ea"/>
              <a:ea typeface="+mj-ea"/>
            </a:endParaRPr>
          </a:p>
          <a:p>
            <a:pPr>
              <a:spcAft>
                <a:spcPts val="600"/>
              </a:spcAft>
            </a:pPr>
            <a:r>
              <a:rPr lang="ja-JP" altLang="en-US" sz="2000" dirty="0">
                <a:latin typeface="+mj-ea"/>
                <a:ea typeface="+mj-ea"/>
              </a:rPr>
              <a:t>複雑で計算が大変</a:t>
            </a:r>
            <a:endParaRPr lang="en-US" altLang="ja-JP" sz="2000" dirty="0">
              <a:latin typeface="+mj-ea"/>
              <a:ea typeface="+mj-ea"/>
            </a:endParaRPr>
          </a:p>
          <a:p>
            <a:pPr>
              <a:spcAft>
                <a:spcPts val="600"/>
              </a:spcAft>
            </a:pPr>
            <a:r>
              <a:rPr lang="en-US" altLang="ja-JP" sz="2000" dirty="0">
                <a:latin typeface="+mj-ea"/>
                <a:ea typeface="+mj-ea"/>
              </a:rPr>
              <a:t>TMB</a:t>
            </a:r>
            <a:r>
              <a:rPr lang="ja-JP" altLang="en-US" sz="2000" dirty="0">
                <a:latin typeface="+mj-ea"/>
                <a:ea typeface="+mj-ea"/>
              </a:rPr>
              <a:t>を使った最尤法</a:t>
            </a:r>
            <a:endParaRPr lang="en-US" altLang="ja-JP" sz="2000" dirty="0">
              <a:latin typeface="+mj-ea"/>
              <a:ea typeface="+mj-ea"/>
            </a:endParaRPr>
          </a:p>
        </p:txBody>
      </p:sp>
    </p:spTree>
    <p:extLst>
      <p:ext uri="{BB962C8B-B14F-4D97-AF65-F5344CB8AC3E}">
        <p14:creationId xmlns:p14="http://schemas.microsoft.com/office/powerpoint/2010/main" val="3496620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A4A2E-2515-4FAE-BB84-1486F8B30BA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err="1">
                <a:latin typeface="+mj-ea"/>
              </a:rPr>
              <a:t>で</a:t>
            </a:r>
            <a:r>
              <a:rPr lang="ja-JP" altLang="en-US" dirty="0">
                <a:latin typeface="+mj-ea"/>
              </a:rPr>
              <a:t>できること</a:t>
            </a:r>
          </a:p>
        </p:txBody>
      </p:sp>
      <p:sp>
        <p:nvSpPr>
          <p:cNvPr id="4" name="テキスト ボックス 3">
            <a:extLst>
              <a:ext uri="{FF2B5EF4-FFF2-40B4-BE49-F238E27FC236}">
                <a16:creationId xmlns:a16="http://schemas.microsoft.com/office/drawing/2014/main" id="{1504BD57-52E7-40A9-8ED7-FCE9D734FBD8}"/>
              </a:ext>
            </a:extLst>
          </p:cNvPr>
          <p:cNvSpPr txBox="1"/>
          <p:nvPr/>
        </p:nvSpPr>
        <p:spPr>
          <a:xfrm>
            <a:off x="472631" y="1767319"/>
            <a:ext cx="11423278" cy="4031873"/>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標準化</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分布重心や占有面積の変化の推定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密度依存性の検出</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多種間の相関関係の推定と</a:t>
            </a:r>
            <a:r>
              <a:rPr lang="en-US" altLang="ja-JP" sz="2800" dirty="0">
                <a:solidFill>
                  <a:prstClr val="black"/>
                </a:solidFill>
                <a:latin typeface="HG丸ｺﾞｼｯｸM-PRO" panose="020F0600000000000000" pitchFamily="50" charset="-128"/>
                <a:ea typeface="HG丸ｺﾞｼｯｸM-PRO" panose="020F0600000000000000" pitchFamily="50" charset="-128"/>
              </a:rPr>
              <a:t>Joint</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distribution</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modeling</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多種間の相互作用関係</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分布の将来予測</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狙い操業を考慮した推定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6A1715EA-E740-43EE-A98D-36E96D441273}"/>
              </a:ext>
            </a:extLst>
          </p:cNvPr>
          <p:cNvSpPr/>
          <p:nvPr/>
        </p:nvSpPr>
        <p:spPr>
          <a:xfrm>
            <a:off x="6601774" y="1279021"/>
            <a:ext cx="4948984" cy="369332"/>
          </a:xfrm>
          <a:prstGeom prst="rect">
            <a:avLst/>
          </a:prstGeom>
        </p:spPr>
        <p:txBody>
          <a:bodyPr wrap="none">
            <a:spAutoFit/>
          </a:bodyPr>
          <a:lstStyle/>
          <a:p>
            <a:r>
              <a:rPr lang="en-US" altLang="ja-JP" dirty="0"/>
              <a:t>https://github.com/James-Thorson/VAST</a:t>
            </a:r>
            <a:endParaRPr lang="ja-JP" altLang="en-US" dirty="0"/>
          </a:p>
        </p:txBody>
      </p:sp>
    </p:spTree>
    <p:extLst>
      <p:ext uri="{BB962C8B-B14F-4D97-AF65-F5344CB8AC3E}">
        <p14:creationId xmlns:p14="http://schemas.microsoft.com/office/powerpoint/2010/main" val="2095803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0FEC0-E6AC-4B91-95E2-146BC4D55CB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モデルの構造</a:t>
            </a:r>
          </a:p>
        </p:txBody>
      </p:sp>
      <p:sp>
        <p:nvSpPr>
          <p:cNvPr id="3" name="テキスト ボックス 2">
            <a:extLst>
              <a:ext uri="{FF2B5EF4-FFF2-40B4-BE49-F238E27FC236}">
                <a16:creationId xmlns:a16="http://schemas.microsoft.com/office/drawing/2014/main" id="{011F124D-9CAF-40D0-A96E-280659D33892}"/>
              </a:ext>
            </a:extLst>
          </p:cNvPr>
          <p:cNvSpPr txBox="1"/>
          <p:nvPr/>
        </p:nvSpPr>
        <p:spPr>
          <a:xfrm>
            <a:off x="472631" y="1767319"/>
            <a:ext cx="11423278" cy="523220"/>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デルタ型かゼロ過剰モデル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(GLMM × 2)</a:t>
            </a:r>
            <a:endParaRPr lang="en-US" altLang="ja-JP" sz="2400" dirty="0">
              <a:solidFill>
                <a:prstClr val="black"/>
              </a:solidFill>
              <a:latin typeface="HG丸ｺﾞｼｯｸM-PRO" panose="020F0600000000000000" pitchFamily="50" charset="-128"/>
              <a:ea typeface="HG丸ｺﾞｼｯｸM-PRO" panose="020F0600000000000000" pitchFamily="50" charset="-128"/>
            </a:endParaRPr>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F167D677-5D4B-48FA-93D6-3F9235D901FD}"/>
                  </a:ext>
                </a:extLst>
              </p:cNvPr>
              <p:cNvSpPr/>
              <p:nvPr/>
            </p:nvSpPr>
            <p:spPr>
              <a:xfrm>
                <a:off x="1422402" y="2748458"/>
                <a:ext cx="9780503" cy="17466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𝜂</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e>
                      </m:nary>
                    </m:oMath>
                  </m:oMathPara>
                </a14:m>
                <a:endParaRPr lang="ja-JP" altLang="en-US" dirty="0"/>
              </a:p>
            </p:txBody>
          </p:sp>
        </mc:Choice>
        <mc:Fallback>
          <p:sp>
            <p:nvSpPr>
              <p:cNvPr id="4" name="正方形/長方形 3">
                <a:extLst>
                  <a:ext uri="{FF2B5EF4-FFF2-40B4-BE49-F238E27FC236}">
                    <a16:creationId xmlns:a16="http://schemas.microsoft.com/office/drawing/2014/main" id="{F167D677-5D4B-48FA-93D6-3F9235D901FD}"/>
                  </a:ext>
                </a:extLst>
              </p:cNvPr>
              <p:cNvSpPr>
                <a:spLocks noRot="1" noChangeAspect="1" noMove="1" noResize="1" noEditPoints="1" noAdjustHandles="1" noChangeArrowheads="1" noChangeShapeType="1" noTextEdit="1"/>
              </p:cNvSpPr>
              <p:nvPr/>
            </p:nvSpPr>
            <p:spPr>
              <a:xfrm>
                <a:off x="1422402" y="2748458"/>
                <a:ext cx="9780503" cy="17466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C059775A-54B5-432A-9571-C9AF355A1E80}"/>
              </a:ext>
            </a:extLst>
          </p:cNvPr>
          <p:cNvSpPr txBox="1"/>
          <p:nvPr/>
        </p:nvSpPr>
        <p:spPr>
          <a:xfrm>
            <a:off x="472631" y="2367170"/>
            <a:ext cx="1317068" cy="400110"/>
          </a:xfrm>
          <a:prstGeom prst="rect">
            <a:avLst/>
          </a:prstGeom>
          <a:solidFill>
            <a:srgbClr val="CCECFF"/>
          </a:solidFill>
        </p:spPr>
        <p:txBody>
          <a:bodyPr wrap="square" rtlCol="0">
            <a:spAutoFit/>
          </a:bodyPr>
          <a:lstStyle/>
          <a:p>
            <a:pPr algn="ctr"/>
            <a:r>
              <a:rPr lang="en-US" altLang="ja-JP" sz="2000" dirty="0">
                <a:latin typeface="+mj-ea"/>
                <a:ea typeface="+mj-ea"/>
              </a:rPr>
              <a:t>0/1</a:t>
            </a:r>
            <a:endParaRPr kumimoji="1" lang="ja-JP" altLang="en-US" sz="2000" dirty="0">
              <a:latin typeface="+mj-ea"/>
              <a:ea typeface="+mj-ea"/>
            </a:endParaRPr>
          </a:p>
        </p:txBody>
      </p:sp>
      <p:sp>
        <p:nvSpPr>
          <p:cNvPr id="6" name="テキスト ボックス 5">
            <a:extLst>
              <a:ext uri="{FF2B5EF4-FFF2-40B4-BE49-F238E27FC236}">
                <a16:creationId xmlns:a16="http://schemas.microsoft.com/office/drawing/2014/main" id="{A4391B93-1E4B-429F-9845-8C9C3DC40E6A}"/>
              </a:ext>
            </a:extLst>
          </p:cNvPr>
          <p:cNvSpPr txBox="1"/>
          <p:nvPr/>
        </p:nvSpPr>
        <p:spPr>
          <a:xfrm>
            <a:off x="472630" y="4953074"/>
            <a:ext cx="2990237" cy="707886"/>
          </a:xfrm>
          <a:prstGeom prst="rect">
            <a:avLst/>
          </a:prstGeom>
          <a:solidFill>
            <a:srgbClr val="FFCCFF"/>
          </a:solidFill>
        </p:spPr>
        <p:txBody>
          <a:bodyPr wrap="square" rtlCol="0">
            <a:spAutoFit/>
          </a:bodyPr>
          <a:lstStyle/>
          <a:p>
            <a:pPr algn="ctr"/>
            <a:r>
              <a:rPr kumimoji="1" lang="en-US" altLang="ja-JP" sz="2000" dirty="0">
                <a:latin typeface="+mj-ea"/>
                <a:ea typeface="+mj-ea"/>
              </a:rPr>
              <a:t>Positive catch rate / count model</a:t>
            </a:r>
            <a:endParaRPr kumimoji="1" lang="ja-JP" altLang="en-US" sz="2000" dirty="0">
              <a:latin typeface="+mj-ea"/>
              <a:ea typeface="+mj-ea"/>
            </a:endParaRPr>
          </a:p>
        </p:txBody>
      </p:sp>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F4EC74AE-1DE9-4B29-AF2B-36B232EB511D}"/>
                  </a:ext>
                </a:extLst>
              </p:cNvPr>
              <p:cNvSpPr/>
              <p:nvPr/>
            </p:nvSpPr>
            <p:spPr>
              <a:xfrm>
                <a:off x="3462867" y="4878698"/>
                <a:ext cx="8763000" cy="172508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𝛿</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oMath>
                  </m:oMathPara>
                </a14:m>
                <a:endParaRPr lang="ja-JP" altLang="en-US" dirty="0"/>
              </a:p>
            </p:txBody>
          </p:sp>
        </mc:Choice>
        <mc:Fallback>
          <p:sp>
            <p:nvSpPr>
              <p:cNvPr id="7" name="正方形/長方形 6">
                <a:extLst>
                  <a:ext uri="{FF2B5EF4-FFF2-40B4-BE49-F238E27FC236}">
                    <a16:creationId xmlns:a16="http://schemas.microsoft.com/office/drawing/2014/main" id="{F4EC74AE-1DE9-4B29-AF2B-36B232EB511D}"/>
                  </a:ext>
                </a:extLst>
              </p:cNvPr>
              <p:cNvSpPr>
                <a:spLocks noRot="1" noChangeAspect="1" noMove="1" noResize="1" noEditPoints="1" noAdjustHandles="1" noChangeArrowheads="1" noChangeShapeType="1" noTextEdit="1"/>
              </p:cNvSpPr>
              <p:nvPr/>
            </p:nvSpPr>
            <p:spPr>
              <a:xfrm>
                <a:off x="3462867" y="4878698"/>
                <a:ext cx="8763000" cy="1725088"/>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97A9DCC-D3D4-4B61-9881-39CF325134A8}"/>
              </a:ext>
            </a:extLst>
          </p:cNvPr>
          <p:cNvSpPr txBox="1"/>
          <p:nvPr/>
        </p:nvSpPr>
        <p:spPr>
          <a:xfrm>
            <a:off x="3142642" y="2615435"/>
            <a:ext cx="2571970" cy="369332"/>
          </a:xfrm>
          <a:prstGeom prst="rect">
            <a:avLst/>
          </a:prstGeom>
          <a:noFill/>
        </p:spPr>
        <p:txBody>
          <a:bodyPr wrap="square" rtlCol="0">
            <a:spAutoFit/>
          </a:bodyPr>
          <a:lstStyle/>
          <a:p>
            <a:pPr algn="ctr"/>
            <a:r>
              <a:rPr kumimoji="1" lang="ja-JP" altLang="en-US" dirty="0">
                <a:solidFill>
                  <a:srgbClr val="0000FF"/>
                </a:solidFill>
                <a:latin typeface="+mj-ea"/>
                <a:ea typeface="+mj-ea"/>
              </a:rPr>
              <a:t>空間変動</a:t>
            </a:r>
          </a:p>
        </p:txBody>
      </p:sp>
      <p:sp>
        <p:nvSpPr>
          <p:cNvPr id="9" name="テキスト ボックス 8">
            <a:extLst>
              <a:ext uri="{FF2B5EF4-FFF2-40B4-BE49-F238E27FC236}">
                <a16:creationId xmlns:a16="http://schemas.microsoft.com/office/drawing/2014/main" id="{C916450C-A174-477C-86C2-66DCA1BCF2A6}"/>
              </a:ext>
            </a:extLst>
          </p:cNvPr>
          <p:cNvSpPr txBox="1"/>
          <p:nvPr/>
        </p:nvSpPr>
        <p:spPr>
          <a:xfrm>
            <a:off x="5714612" y="2406000"/>
            <a:ext cx="2571970" cy="646331"/>
          </a:xfrm>
          <a:prstGeom prst="rect">
            <a:avLst/>
          </a:prstGeom>
          <a:noFill/>
        </p:spPr>
        <p:txBody>
          <a:bodyPr wrap="square" rtlCol="0">
            <a:spAutoFit/>
          </a:bodyPr>
          <a:lstStyle/>
          <a:p>
            <a:pPr algn="ctr"/>
            <a:r>
              <a:rPr lang="ja-JP" altLang="en-US" dirty="0">
                <a:solidFill>
                  <a:srgbClr val="0000FF"/>
                </a:solidFill>
                <a:latin typeface="+mj-ea"/>
                <a:ea typeface="+mj-ea"/>
              </a:rPr>
              <a:t>時空間変動</a:t>
            </a:r>
            <a:endParaRPr lang="en-US" altLang="ja-JP" dirty="0">
              <a:solidFill>
                <a:srgbClr val="0000FF"/>
              </a:solidFill>
              <a:latin typeface="+mj-ea"/>
              <a:ea typeface="+mj-ea"/>
            </a:endParaRPr>
          </a:p>
          <a:p>
            <a:pPr algn="ctr"/>
            <a:r>
              <a:rPr kumimoji="1" lang="ja-JP" altLang="en-US" dirty="0">
                <a:solidFill>
                  <a:srgbClr val="0000FF"/>
                </a:solidFill>
                <a:latin typeface="+mj-ea"/>
                <a:ea typeface="+mj-ea"/>
              </a:rPr>
              <a:t>（交互作用項）</a:t>
            </a:r>
          </a:p>
        </p:txBody>
      </p:sp>
      <p:sp>
        <p:nvSpPr>
          <p:cNvPr id="10" name="テキスト ボックス 9">
            <a:extLst>
              <a:ext uri="{FF2B5EF4-FFF2-40B4-BE49-F238E27FC236}">
                <a16:creationId xmlns:a16="http://schemas.microsoft.com/office/drawing/2014/main" id="{5A688C0C-4964-4021-9A84-286762E5C438}"/>
              </a:ext>
            </a:extLst>
          </p:cNvPr>
          <p:cNvSpPr txBox="1"/>
          <p:nvPr/>
        </p:nvSpPr>
        <p:spPr>
          <a:xfrm>
            <a:off x="8448147" y="2367170"/>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漁具や船などのランダム効果</a:t>
            </a:r>
            <a:endParaRPr kumimoji="1" lang="ja-JP" altLang="en-US"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D31BA07E-A99C-443D-B903-E068FB12CC06}"/>
              </a:ext>
            </a:extLst>
          </p:cNvPr>
          <p:cNvSpPr txBox="1"/>
          <p:nvPr/>
        </p:nvSpPr>
        <p:spPr>
          <a:xfrm>
            <a:off x="2995614" y="4230112"/>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密度に影響する要因</a:t>
            </a:r>
            <a:endParaRPr kumimoji="1" lang="ja-JP" altLang="en-US"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1FB5F14A-3C61-41AA-842E-814CC27CC38B}"/>
              </a:ext>
            </a:extLst>
          </p:cNvPr>
          <p:cNvSpPr txBox="1"/>
          <p:nvPr/>
        </p:nvSpPr>
        <p:spPr>
          <a:xfrm>
            <a:off x="5936637" y="4225223"/>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漁具能率に影響する要因</a:t>
            </a:r>
            <a:endParaRPr kumimoji="1" lang="ja-JP" altLang="en-US" dirty="0">
              <a:solidFill>
                <a:srgbClr val="0000FF"/>
              </a:solidFill>
              <a:latin typeface="+mj-ea"/>
              <a:ea typeface="+mj-ea"/>
            </a:endParaRPr>
          </a:p>
        </p:txBody>
      </p:sp>
    </p:spTree>
    <p:extLst>
      <p:ext uri="{BB962C8B-B14F-4D97-AF65-F5344CB8AC3E}">
        <p14:creationId xmlns:p14="http://schemas.microsoft.com/office/powerpoint/2010/main" val="32291884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B4791-4D68-40C6-AD3B-E72C7F3FEB7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適用例：マサバの産卵量データ</a:t>
            </a:r>
          </a:p>
        </p:txBody>
      </p:sp>
      <p:pic>
        <p:nvPicPr>
          <p:cNvPr id="6" name="図 5">
            <a:extLst>
              <a:ext uri="{FF2B5EF4-FFF2-40B4-BE49-F238E27FC236}">
                <a16:creationId xmlns:a16="http://schemas.microsoft.com/office/drawing/2014/main" id="{3382E78E-A992-42E0-935A-1E0DF7C52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552" y="2445420"/>
            <a:ext cx="3657607" cy="3657607"/>
          </a:xfrm>
          <a:prstGeom prst="rect">
            <a:avLst/>
          </a:prstGeom>
        </p:spPr>
      </p:pic>
      <p:pic>
        <p:nvPicPr>
          <p:cNvPr id="10" name="図 9">
            <a:extLst>
              <a:ext uri="{FF2B5EF4-FFF2-40B4-BE49-F238E27FC236}">
                <a16:creationId xmlns:a16="http://schemas.microsoft.com/office/drawing/2014/main" id="{CA3A3EE2-7E00-4DED-B281-125514686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3" y="1371107"/>
            <a:ext cx="5235355" cy="5486652"/>
          </a:xfrm>
          <a:prstGeom prst="rect">
            <a:avLst/>
          </a:prstGeom>
        </p:spPr>
      </p:pic>
      <p:pic>
        <p:nvPicPr>
          <p:cNvPr id="12" name="図 11">
            <a:extLst>
              <a:ext uri="{FF2B5EF4-FFF2-40B4-BE49-F238E27FC236}">
                <a16:creationId xmlns:a16="http://schemas.microsoft.com/office/drawing/2014/main" id="{C851620B-46B8-43B9-B2A6-10B3968F2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553" y="2587080"/>
            <a:ext cx="2286005" cy="2286005"/>
          </a:xfrm>
          <a:prstGeom prst="rect">
            <a:avLst/>
          </a:prstGeom>
        </p:spPr>
      </p:pic>
      <p:sp>
        <p:nvSpPr>
          <p:cNvPr id="13" name="テキスト ボックス 12">
            <a:extLst>
              <a:ext uri="{FF2B5EF4-FFF2-40B4-BE49-F238E27FC236}">
                <a16:creationId xmlns:a16="http://schemas.microsoft.com/office/drawing/2014/main" id="{7E3B3E49-A1D4-4169-AB9A-0EB2A597257C}"/>
              </a:ext>
            </a:extLst>
          </p:cNvPr>
          <p:cNvSpPr txBox="1"/>
          <p:nvPr/>
        </p:nvSpPr>
        <p:spPr>
          <a:xfrm>
            <a:off x="6272154" y="2155378"/>
            <a:ext cx="2829513" cy="400110"/>
          </a:xfrm>
          <a:prstGeom prst="rect">
            <a:avLst/>
          </a:prstGeom>
          <a:solidFill>
            <a:srgbClr val="CCECFF"/>
          </a:solidFill>
        </p:spPr>
        <p:txBody>
          <a:bodyPr wrap="square" rtlCol="0">
            <a:spAutoFit/>
          </a:bodyPr>
          <a:lstStyle/>
          <a:p>
            <a:pPr algn="ctr"/>
            <a:r>
              <a:rPr lang="ja-JP" altLang="en-US" sz="2000" dirty="0">
                <a:latin typeface="+mj-ea"/>
                <a:ea typeface="+mj-ea"/>
              </a:rPr>
              <a:t>資源量指数</a:t>
            </a:r>
            <a:endParaRPr kumimoji="1" lang="ja-JP" altLang="en-US" sz="2000" dirty="0">
              <a:latin typeface="+mj-ea"/>
              <a:ea typeface="+mj-ea"/>
            </a:endParaRPr>
          </a:p>
        </p:txBody>
      </p:sp>
      <p:sp>
        <p:nvSpPr>
          <p:cNvPr id="14" name="テキスト ボックス 13">
            <a:extLst>
              <a:ext uri="{FF2B5EF4-FFF2-40B4-BE49-F238E27FC236}">
                <a16:creationId xmlns:a16="http://schemas.microsoft.com/office/drawing/2014/main" id="{58C5C495-EFB5-468E-85BA-F4D3468AC7EB}"/>
              </a:ext>
            </a:extLst>
          </p:cNvPr>
          <p:cNvSpPr txBox="1"/>
          <p:nvPr/>
        </p:nvSpPr>
        <p:spPr>
          <a:xfrm>
            <a:off x="9929761" y="2121511"/>
            <a:ext cx="1782959" cy="400110"/>
          </a:xfrm>
          <a:prstGeom prst="rect">
            <a:avLst/>
          </a:prstGeom>
          <a:solidFill>
            <a:srgbClr val="CCECFF"/>
          </a:solidFill>
        </p:spPr>
        <p:txBody>
          <a:bodyPr wrap="square" rtlCol="0">
            <a:spAutoFit/>
          </a:bodyPr>
          <a:lstStyle/>
          <a:p>
            <a:pPr algn="ctr"/>
            <a:r>
              <a:rPr kumimoji="1" lang="ja-JP" altLang="en-US" sz="2000" dirty="0">
                <a:latin typeface="+mj-ea"/>
                <a:ea typeface="+mj-ea"/>
              </a:rPr>
              <a:t>占有面積</a:t>
            </a:r>
          </a:p>
        </p:txBody>
      </p:sp>
    </p:spTree>
    <p:extLst>
      <p:ext uri="{BB962C8B-B14F-4D97-AF65-F5344CB8AC3E}">
        <p14:creationId xmlns:p14="http://schemas.microsoft.com/office/powerpoint/2010/main" val="1234529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53630AB3-1239-4ECC-ABDB-4F8ABB811013}"/>
              </a:ext>
            </a:extLst>
          </p:cNvPr>
          <p:cNvPicPr>
            <a:picLocks noChangeAspect="1"/>
          </p:cNvPicPr>
          <p:nvPr/>
        </p:nvPicPr>
        <p:blipFill>
          <a:blip r:embed="rId2"/>
          <a:stretch>
            <a:fillRect/>
          </a:stretch>
        </p:blipFill>
        <p:spPr>
          <a:xfrm>
            <a:off x="838200" y="3174902"/>
            <a:ext cx="4216248" cy="3186082"/>
          </a:xfrm>
          <a:prstGeom prst="rect">
            <a:avLst/>
          </a:prstGeom>
        </p:spPr>
      </p:pic>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9493860" y="5285013"/>
            <a:ext cx="2559040" cy="830997"/>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分布変化の影響を受ける</a:t>
            </a:r>
            <a:endParaRPr lang="en-US" altLang="ja-JP" sz="2400" dirty="0">
              <a:latin typeface="+mj-ea"/>
              <a:ea typeface="+mj-ea"/>
            </a:endParaRPr>
          </a:p>
        </p:txBody>
      </p:sp>
      <p:sp>
        <p:nvSpPr>
          <p:cNvPr id="6" name="テキスト ボックス 5">
            <a:extLst>
              <a:ext uri="{FF2B5EF4-FFF2-40B4-BE49-F238E27FC236}">
                <a16:creationId xmlns:a16="http://schemas.microsoft.com/office/drawing/2014/main" id="{54F613DF-DE0C-4BDA-AE3B-70F7262921A6}"/>
              </a:ext>
            </a:extLst>
          </p:cNvPr>
          <p:cNvSpPr txBox="1"/>
          <p:nvPr/>
        </p:nvSpPr>
        <p:spPr>
          <a:xfrm>
            <a:off x="2458215" y="6164412"/>
            <a:ext cx="800219" cy="461665"/>
          </a:xfrm>
          <a:prstGeom prst="rect">
            <a:avLst/>
          </a:prstGeom>
          <a:noFill/>
        </p:spPr>
        <p:txBody>
          <a:bodyPr wrap="none" rtlCol="0">
            <a:spAutoFit/>
          </a:bodyPr>
          <a:lstStyle/>
          <a:p>
            <a:pPr algn="ctr"/>
            <a:r>
              <a:rPr lang="ja-JP" altLang="en-US" sz="2400" dirty="0">
                <a:latin typeface="+mj-ea"/>
                <a:ea typeface="+mj-ea"/>
              </a:rPr>
              <a:t>空間</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4147109"/>
            <a:ext cx="553998" cy="1323439"/>
          </a:xfrm>
          <a:prstGeom prst="rect">
            <a:avLst/>
          </a:prstGeom>
          <a:noFill/>
        </p:spPr>
        <p:txBody>
          <a:bodyPr vert="eaVert" wrap="none" rtlCol="0">
            <a:spAutoFit/>
          </a:bodyPr>
          <a:lstStyle/>
          <a:p>
            <a:pPr algn="ctr"/>
            <a:r>
              <a:rPr kumimoji="1" lang="ja-JP" altLang="en-US" sz="2400" dirty="0">
                <a:latin typeface="+mj-ea"/>
                <a:ea typeface="+mj-ea"/>
              </a:rPr>
              <a:t>局所密度</a:t>
            </a: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6379029"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6379029" y="6019800"/>
            <a:ext cx="300445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flipV="1">
            <a:off x="6493602" y="4073961"/>
            <a:ext cx="2463342" cy="1025723"/>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flipV="1">
            <a:off x="6493604" y="4048550"/>
            <a:ext cx="2463340" cy="2541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rot="1367064">
            <a:off x="6399829" y="4676421"/>
            <a:ext cx="2607562" cy="400110"/>
          </a:xfrm>
          <a:prstGeom prst="rect">
            <a:avLst/>
          </a:prstGeom>
          <a:noFill/>
        </p:spPr>
        <p:txBody>
          <a:bodyPr wrap="square" rtlCol="0">
            <a:spAutoFit/>
          </a:bodyPr>
          <a:lstStyle/>
          <a:p>
            <a:pPr algn="ctr"/>
            <a:r>
              <a:rPr lang="ja-JP" altLang="en-US" sz="2000" dirty="0">
                <a:latin typeface="+mj-ea"/>
                <a:ea typeface="+mj-ea"/>
              </a:rPr>
              <a:t>実際の資源量</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6413649" y="3556535"/>
            <a:ext cx="2767467" cy="400110"/>
          </a:xfrm>
          <a:prstGeom prst="rect">
            <a:avLst/>
          </a:prstGeom>
          <a:noFill/>
        </p:spPr>
        <p:txBody>
          <a:bodyPr wrap="square" rtlCol="0">
            <a:spAutoFit/>
          </a:bodyPr>
          <a:lstStyle/>
          <a:p>
            <a:pPr algn="ctr"/>
            <a:r>
              <a:rPr lang="ja-JP" altLang="en-US" sz="2000" dirty="0">
                <a:latin typeface="+mj-ea"/>
                <a:ea typeface="+mj-ea"/>
              </a:rPr>
              <a:t>分布の中心の</a:t>
            </a:r>
            <a:r>
              <a:rPr lang="en-US" altLang="ja-JP" sz="2000" dirty="0">
                <a:latin typeface="+mj-ea"/>
                <a:ea typeface="+mj-ea"/>
              </a:rPr>
              <a:t>CPUE</a:t>
            </a:r>
            <a:endParaRPr kumimoji="1" lang="ja-JP" altLang="en-US" sz="2000" dirty="0">
              <a:latin typeface="+mj-ea"/>
              <a:ea typeface="+mj-ea"/>
            </a:endParaRPr>
          </a:p>
        </p:txBody>
      </p:sp>
      <p:sp>
        <p:nvSpPr>
          <p:cNvPr id="14" name="矢印: 右 13">
            <a:extLst>
              <a:ext uri="{FF2B5EF4-FFF2-40B4-BE49-F238E27FC236}">
                <a16:creationId xmlns:a16="http://schemas.microsoft.com/office/drawing/2014/main" id="{99626BA5-DBAE-4392-9E8E-ACA4633F9C35}"/>
              </a:ext>
            </a:extLst>
          </p:cNvPr>
          <p:cNvSpPr/>
          <p:nvPr/>
        </p:nvSpPr>
        <p:spPr>
          <a:xfrm rot="8507520">
            <a:off x="3490081" y="4886886"/>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47F1B5A-AA24-4F52-8448-B7883DA69C62}"/>
              </a:ext>
            </a:extLst>
          </p:cNvPr>
          <p:cNvSpPr txBox="1"/>
          <p:nvPr/>
        </p:nvSpPr>
        <p:spPr>
          <a:xfrm>
            <a:off x="4039917" y="3936946"/>
            <a:ext cx="1354641" cy="830997"/>
          </a:xfrm>
          <a:prstGeom prst="rect">
            <a:avLst/>
          </a:prstGeom>
          <a:solidFill>
            <a:srgbClr val="FFCCFF"/>
          </a:solidFill>
        </p:spPr>
        <p:txBody>
          <a:bodyPr wrap="square" rtlCol="0">
            <a:spAutoFit/>
          </a:bodyPr>
          <a:lstStyle/>
          <a:p>
            <a:pPr algn="ctr"/>
            <a:r>
              <a:rPr lang="ja-JP" altLang="en-US" sz="2400" dirty="0">
                <a:latin typeface="+mj-ea"/>
                <a:ea typeface="+mj-ea"/>
              </a:rPr>
              <a:t>分布が</a:t>
            </a:r>
            <a:endParaRPr lang="en-US" altLang="ja-JP" sz="2400" dirty="0">
              <a:latin typeface="+mj-ea"/>
              <a:ea typeface="+mj-ea"/>
            </a:endParaRPr>
          </a:p>
          <a:p>
            <a:pPr algn="ctr"/>
            <a:r>
              <a:rPr lang="ja-JP" altLang="en-US" sz="2400" dirty="0">
                <a:latin typeface="+mj-ea"/>
                <a:ea typeface="+mj-ea"/>
              </a:rPr>
              <a:t>縮小</a:t>
            </a:r>
            <a:endParaRPr lang="en-US" altLang="ja-JP" sz="2400" dirty="0">
              <a:latin typeface="+mj-ea"/>
              <a:ea typeface="+mj-ea"/>
            </a:endParaRPr>
          </a:p>
        </p:txBody>
      </p:sp>
      <p:sp>
        <p:nvSpPr>
          <p:cNvPr id="21" name="矢印: 右 20">
            <a:extLst>
              <a:ext uri="{FF2B5EF4-FFF2-40B4-BE49-F238E27FC236}">
                <a16:creationId xmlns:a16="http://schemas.microsoft.com/office/drawing/2014/main" id="{C3A2959A-BFF2-468E-84E1-7B111A50C00F}"/>
              </a:ext>
            </a:extLst>
          </p:cNvPr>
          <p:cNvSpPr/>
          <p:nvPr/>
        </p:nvSpPr>
        <p:spPr>
          <a:xfrm rot="13092480" flipH="1">
            <a:off x="2020560" y="4928767"/>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C9E6F0E-D5AD-45D8-B3F1-BFACBB933133}"/>
              </a:ext>
            </a:extLst>
          </p:cNvPr>
          <p:cNvSpPr txBox="1"/>
          <p:nvPr/>
        </p:nvSpPr>
        <p:spPr>
          <a:xfrm rot="16200000">
            <a:off x="4750020" y="4577995"/>
            <a:ext cx="2390398" cy="461665"/>
          </a:xfrm>
          <a:prstGeom prst="rect">
            <a:avLst/>
          </a:prstGeom>
          <a:noFill/>
        </p:spPr>
        <p:txBody>
          <a:bodyPr wrap="none" rtlCol="0">
            <a:spAutoFit/>
          </a:bodyPr>
          <a:lstStyle/>
          <a:p>
            <a:pPr algn="ctr"/>
            <a:r>
              <a:rPr lang="en-US" altLang="ja-JP" sz="2400" dirty="0">
                <a:latin typeface="+mj-ea"/>
                <a:ea typeface="+mj-ea"/>
              </a:rPr>
              <a:t>CPUE / </a:t>
            </a:r>
            <a:r>
              <a:rPr lang="ja-JP" altLang="en-US" sz="2400" dirty="0">
                <a:latin typeface="+mj-ea"/>
                <a:ea typeface="+mj-ea"/>
              </a:rPr>
              <a:t>資源量</a:t>
            </a:r>
            <a:endParaRPr kumimoji="1" lang="ja-JP" altLang="en-US" sz="2400" dirty="0">
              <a:latin typeface="+mj-ea"/>
              <a:ea typeface="+mj-ea"/>
            </a:endParaRPr>
          </a:p>
        </p:txBody>
      </p:sp>
      <p:sp>
        <p:nvSpPr>
          <p:cNvPr id="28" name="テキスト ボックス 27">
            <a:extLst>
              <a:ext uri="{FF2B5EF4-FFF2-40B4-BE49-F238E27FC236}">
                <a16:creationId xmlns:a16="http://schemas.microsoft.com/office/drawing/2014/main" id="{BF702A70-F802-4C5D-BEA9-B54CF22F6F2D}"/>
              </a:ext>
            </a:extLst>
          </p:cNvPr>
          <p:cNvSpPr txBox="1"/>
          <p:nvPr/>
        </p:nvSpPr>
        <p:spPr>
          <a:xfrm>
            <a:off x="7607158" y="6116010"/>
            <a:ext cx="800219" cy="461665"/>
          </a:xfrm>
          <a:prstGeom prst="rect">
            <a:avLst/>
          </a:prstGeom>
          <a:noFill/>
        </p:spPr>
        <p:txBody>
          <a:bodyPr wrap="none" rtlCol="0">
            <a:spAutoFit/>
          </a:bodyPr>
          <a:lstStyle/>
          <a:p>
            <a:pPr algn="ctr"/>
            <a:r>
              <a:rPr lang="ja-JP" altLang="en-US" sz="2400" dirty="0">
                <a:latin typeface="+mj-ea"/>
                <a:ea typeface="+mj-ea"/>
              </a:rPr>
              <a:t>時間</a:t>
            </a:r>
            <a:endParaRPr kumimoji="1" lang="ja-JP" altLang="en-US" sz="2400" dirty="0">
              <a:latin typeface="+mj-ea"/>
              <a:ea typeface="+mj-ea"/>
            </a:endParaRPr>
          </a:p>
        </p:txBody>
      </p:sp>
      <p:cxnSp>
        <p:nvCxnSpPr>
          <p:cNvPr id="25" name="直線コネクタ 24">
            <a:extLst>
              <a:ext uri="{FF2B5EF4-FFF2-40B4-BE49-F238E27FC236}">
                <a16:creationId xmlns:a16="http://schemas.microsoft.com/office/drawing/2014/main" id="{3FEB6C6A-DC58-426A-9A1D-8214A825C368}"/>
              </a:ext>
            </a:extLst>
          </p:cNvPr>
          <p:cNvCxnSpPr>
            <a:cxnSpLocks/>
          </p:cNvCxnSpPr>
          <p:nvPr/>
        </p:nvCxnSpPr>
        <p:spPr>
          <a:xfrm flipH="1">
            <a:off x="2717804" y="5902186"/>
            <a:ext cx="72813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C694A12A-3A8F-4475-BA7E-F9375F5FC8D6}"/>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2D1EC25C-5BCF-42EB-8180-9A1AC073677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209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タイセイヨウダラ </a:t>
            </a:r>
            <a:r>
              <a:rPr lang="en-US" altLang="ja-JP" dirty="0">
                <a:latin typeface="+mj-ea"/>
              </a:rPr>
              <a:t>(Atlantic cod)</a:t>
            </a:r>
            <a:r>
              <a:rPr lang="ja-JP" altLang="en-US" dirty="0">
                <a:latin typeface="+mj-ea"/>
              </a:rPr>
              <a:t>の例</a:t>
            </a:r>
          </a:p>
        </p:txBody>
      </p:sp>
      <p:pic>
        <p:nvPicPr>
          <p:cNvPr id="3" name="図 2">
            <a:extLst>
              <a:ext uri="{FF2B5EF4-FFF2-40B4-BE49-F238E27FC236}">
                <a16:creationId xmlns:a16="http://schemas.microsoft.com/office/drawing/2014/main" id="{436AB7C3-13A8-4389-BD7D-1C7439137625}"/>
              </a:ext>
            </a:extLst>
          </p:cNvPr>
          <p:cNvPicPr>
            <a:picLocks noChangeAspect="1"/>
          </p:cNvPicPr>
          <p:nvPr/>
        </p:nvPicPr>
        <p:blipFill>
          <a:blip r:embed="rId2"/>
          <a:stretch>
            <a:fillRect/>
          </a:stretch>
        </p:blipFill>
        <p:spPr>
          <a:xfrm>
            <a:off x="9669" y="2461855"/>
            <a:ext cx="4097289" cy="3154028"/>
          </a:xfrm>
          <a:prstGeom prst="rect">
            <a:avLst/>
          </a:prstGeom>
        </p:spPr>
      </p:pic>
      <p:sp>
        <p:nvSpPr>
          <p:cNvPr id="4" name="テキスト ボックス 3">
            <a:extLst>
              <a:ext uri="{FF2B5EF4-FFF2-40B4-BE49-F238E27FC236}">
                <a16:creationId xmlns:a16="http://schemas.microsoft.com/office/drawing/2014/main" id="{DB35727E-1689-41E5-8343-010D1E73DBFC}"/>
              </a:ext>
            </a:extLst>
          </p:cNvPr>
          <p:cNvSpPr txBox="1"/>
          <p:nvPr/>
        </p:nvSpPr>
        <p:spPr>
          <a:xfrm>
            <a:off x="7903029" y="6168965"/>
            <a:ext cx="4108373" cy="400110"/>
          </a:xfrm>
          <a:prstGeom prst="rect">
            <a:avLst/>
          </a:prstGeom>
          <a:noFill/>
        </p:spPr>
        <p:txBody>
          <a:bodyPr wrap="square" rtlCol="0">
            <a:spAutoFit/>
          </a:bodyPr>
          <a:lstStyle/>
          <a:p>
            <a:pPr algn="ctr"/>
            <a:r>
              <a:rPr lang="en-US" altLang="ja-JP" sz="2000" dirty="0">
                <a:latin typeface="+mj-ea"/>
                <a:ea typeface="+mj-ea"/>
              </a:rPr>
              <a:t>(Rose</a:t>
            </a:r>
            <a:r>
              <a:rPr lang="ja-JP" altLang="en-US" sz="2000" dirty="0">
                <a:latin typeface="+mj-ea"/>
                <a:ea typeface="+mj-ea"/>
              </a:rPr>
              <a:t> </a:t>
            </a:r>
            <a:r>
              <a:rPr lang="en-US" altLang="ja-JP" sz="2000" dirty="0">
                <a:latin typeface="+mj-ea"/>
                <a:ea typeface="+mj-ea"/>
              </a:rPr>
              <a:t>&amp;</a:t>
            </a:r>
            <a:r>
              <a:rPr lang="ja-JP" altLang="en-US" sz="2000" dirty="0">
                <a:latin typeface="+mj-ea"/>
                <a:ea typeface="+mj-ea"/>
              </a:rPr>
              <a:t> </a:t>
            </a:r>
            <a:r>
              <a:rPr lang="en-US" altLang="ja-JP" sz="2000" dirty="0" err="1">
                <a:latin typeface="+mj-ea"/>
                <a:ea typeface="+mj-ea"/>
              </a:rPr>
              <a:t>Kulka</a:t>
            </a:r>
            <a:r>
              <a:rPr lang="en-US" altLang="ja-JP" sz="2000" dirty="0">
                <a:latin typeface="+mj-ea"/>
                <a:ea typeface="+mj-ea"/>
              </a:rPr>
              <a:t> 1999 CJFAS)</a:t>
            </a:r>
            <a:endParaRPr kumimoji="1" lang="ja-JP" altLang="en-US" sz="2000" dirty="0">
              <a:latin typeface="+mj-ea"/>
              <a:ea typeface="+mj-ea"/>
            </a:endParaRPr>
          </a:p>
        </p:txBody>
      </p:sp>
      <p:pic>
        <p:nvPicPr>
          <p:cNvPr id="5" name="図 4">
            <a:extLst>
              <a:ext uri="{FF2B5EF4-FFF2-40B4-BE49-F238E27FC236}">
                <a16:creationId xmlns:a16="http://schemas.microsoft.com/office/drawing/2014/main" id="{928FBDA4-716C-4000-9F91-4849F9924F18}"/>
              </a:ext>
            </a:extLst>
          </p:cNvPr>
          <p:cNvPicPr>
            <a:picLocks noChangeAspect="1"/>
          </p:cNvPicPr>
          <p:nvPr/>
        </p:nvPicPr>
        <p:blipFill>
          <a:blip r:embed="rId3"/>
          <a:stretch>
            <a:fillRect/>
          </a:stretch>
        </p:blipFill>
        <p:spPr>
          <a:xfrm>
            <a:off x="4083212" y="2624029"/>
            <a:ext cx="4295708" cy="2657183"/>
          </a:xfrm>
          <a:prstGeom prst="rect">
            <a:avLst/>
          </a:prstGeom>
        </p:spPr>
      </p:pic>
      <p:pic>
        <p:nvPicPr>
          <p:cNvPr id="6" name="図 5">
            <a:extLst>
              <a:ext uri="{FF2B5EF4-FFF2-40B4-BE49-F238E27FC236}">
                <a16:creationId xmlns:a16="http://schemas.microsoft.com/office/drawing/2014/main" id="{A1CA85E0-E729-42A7-8C82-6D0C7E4DDF0D}"/>
              </a:ext>
            </a:extLst>
          </p:cNvPr>
          <p:cNvPicPr>
            <a:picLocks noChangeAspect="1"/>
          </p:cNvPicPr>
          <p:nvPr/>
        </p:nvPicPr>
        <p:blipFill>
          <a:blip r:embed="rId4"/>
          <a:stretch>
            <a:fillRect/>
          </a:stretch>
        </p:blipFill>
        <p:spPr>
          <a:xfrm>
            <a:off x="8336726" y="2624029"/>
            <a:ext cx="3845605" cy="2866582"/>
          </a:xfrm>
          <a:prstGeom prst="rect">
            <a:avLst/>
          </a:prstGeom>
        </p:spPr>
      </p:pic>
      <p:sp>
        <p:nvSpPr>
          <p:cNvPr id="7" name="テキスト ボックス 6">
            <a:extLst>
              <a:ext uri="{FF2B5EF4-FFF2-40B4-BE49-F238E27FC236}">
                <a16:creationId xmlns:a16="http://schemas.microsoft.com/office/drawing/2014/main" id="{16FF5DF0-140A-475D-A323-8DE85E5EAD8F}"/>
              </a:ext>
            </a:extLst>
          </p:cNvPr>
          <p:cNvSpPr txBox="1"/>
          <p:nvPr/>
        </p:nvSpPr>
        <p:spPr>
          <a:xfrm>
            <a:off x="727057" y="1628851"/>
            <a:ext cx="2956259" cy="830997"/>
          </a:xfrm>
          <a:prstGeom prst="rect">
            <a:avLst/>
          </a:prstGeom>
          <a:noFill/>
        </p:spPr>
        <p:txBody>
          <a:bodyPr wrap="none" rtlCol="0">
            <a:spAutoFit/>
          </a:bodyPr>
          <a:lstStyle/>
          <a:p>
            <a:pPr algn="ctr"/>
            <a:r>
              <a:rPr lang="ja-JP" altLang="en-US" sz="2400" dirty="0">
                <a:solidFill>
                  <a:srgbClr val="FF0000"/>
                </a:solidFill>
                <a:latin typeface="+mj-ea"/>
                <a:ea typeface="+mj-ea"/>
              </a:rPr>
              <a:t>分布の縮小</a:t>
            </a:r>
            <a:endParaRPr lang="en-US" altLang="ja-JP" sz="2400" dirty="0">
              <a:solidFill>
                <a:srgbClr val="FF0000"/>
              </a:solidFill>
              <a:latin typeface="+mj-ea"/>
              <a:ea typeface="+mj-ea"/>
            </a:endParaRPr>
          </a:p>
          <a:p>
            <a:pPr algn="ctr"/>
            <a:r>
              <a:rPr kumimoji="1" lang="en-US" altLang="ja-JP" sz="2400" dirty="0" err="1">
                <a:solidFill>
                  <a:srgbClr val="FF0000"/>
                </a:solidFill>
                <a:latin typeface="+mj-ea"/>
                <a:ea typeface="+mj-ea"/>
              </a:rPr>
              <a:t>Hyperaggregation</a:t>
            </a:r>
            <a:endParaRPr kumimoji="1" lang="ja-JP" altLang="en-US" sz="24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D82E301D-F096-43A1-A9D6-1E45E209FC9E}"/>
              </a:ext>
            </a:extLst>
          </p:cNvPr>
          <p:cNvSpPr txBox="1"/>
          <p:nvPr/>
        </p:nvSpPr>
        <p:spPr>
          <a:xfrm>
            <a:off x="4786743" y="1862163"/>
            <a:ext cx="3262433" cy="461665"/>
          </a:xfrm>
          <a:prstGeom prst="rect">
            <a:avLst/>
          </a:prstGeom>
          <a:noFill/>
        </p:spPr>
        <p:txBody>
          <a:bodyPr wrap="none" rtlCol="0">
            <a:spAutoFit/>
          </a:bodyPr>
          <a:lstStyle/>
          <a:p>
            <a:pPr algn="ctr"/>
            <a:r>
              <a:rPr lang="en-US" altLang="ja-JP" sz="2400" dirty="0">
                <a:solidFill>
                  <a:srgbClr val="FF0000"/>
                </a:solidFill>
                <a:latin typeface="+mj-ea"/>
                <a:ea typeface="+mj-ea"/>
              </a:rPr>
              <a:t>CPUE</a:t>
            </a:r>
            <a:r>
              <a:rPr lang="ja-JP" altLang="en-US" sz="2400" dirty="0">
                <a:solidFill>
                  <a:srgbClr val="FF0000"/>
                </a:solidFill>
                <a:latin typeface="+mj-ea"/>
                <a:ea typeface="+mj-ea"/>
              </a:rPr>
              <a:t>の一時的な上昇</a:t>
            </a:r>
            <a:endParaRPr kumimoji="1" lang="ja-JP" altLang="en-US" sz="2400" dirty="0">
              <a:solidFill>
                <a:srgbClr val="FF0000"/>
              </a:solidFill>
              <a:latin typeface="+mj-ea"/>
              <a:ea typeface="+mj-ea"/>
            </a:endParaRPr>
          </a:p>
        </p:txBody>
      </p:sp>
      <p:sp>
        <p:nvSpPr>
          <p:cNvPr id="9" name="テキスト ボックス 8">
            <a:extLst>
              <a:ext uri="{FF2B5EF4-FFF2-40B4-BE49-F238E27FC236}">
                <a16:creationId xmlns:a16="http://schemas.microsoft.com/office/drawing/2014/main" id="{0655E958-3227-4DC3-91B6-85A3EBCCEEBD}"/>
              </a:ext>
            </a:extLst>
          </p:cNvPr>
          <p:cNvSpPr txBox="1"/>
          <p:nvPr/>
        </p:nvSpPr>
        <p:spPr>
          <a:xfrm>
            <a:off x="9257926" y="1873549"/>
            <a:ext cx="2244525" cy="461665"/>
          </a:xfrm>
          <a:prstGeom prst="rect">
            <a:avLst/>
          </a:prstGeom>
          <a:noFill/>
        </p:spPr>
        <p:txBody>
          <a:bodyPr wrap="none" rtlCol="0">
            <a:spAutoFit/>
          </a:bodyPr>
          <a:lstStyle/>
          <a:p>
            <a:pPr algn="ctr"/>
            <a:r>
              <a:rPr lang="en-US" altLang="ja-JP" sz="2400" dirty="0">
                <a:solidFill>
                  <a:srgbClr val="FF0000"/>
                </a:solidFill>
                <a:latin typeface="+mj-ea"/>
                <a:ea typeface="+mj-ea"/>
              </a:rPr>
              <a:t>Hyperstability</a:t>
            </a:r>
            <a:endParaRPr kumimoji="1" lang="ja-JP" altLang="en-US" sz="2400" dirty="0">
              <a:solidFill>
                <a:srgbClr val="FF0000"/>
              </a:solidFill>
              <a:latin typeface="+mj-ea"/>
              <a:ea typeface="+mj-ea"/>
            </a:endParaRPr>
          </a:p>
        </p:txBody>
      </p:sp>
      <p:sp>
        <p:nvSpPr>
          <p:cNvPr id="10" name="正方形/長方形 9">
            <a:extLst>
              <a:ext uri="{FF2B5EF4-FFF2-40B4-BE49-F238E27FC236}">
                <a16:creationId xmlns:a16="http://schemas.microsoft.com/office/drawing/2014/main" id="{FF743866-3F42-44F8-B804-242640170284}"/>
              </a:ext>
            </a:extLst>
          </p:cNvPr>
          <p:cNvSpPr/>
          <p:nvPr/>
        </p:nvSpPr>
        <p:spPr>
          <a:xfrm>
            <a:off x="3242444" y="3820885"/>
            <a:ext cx="534899" cy="533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4CCE1FC-0AF8-4BEC-A4F4-733487348B67}"/>
              </a:ext>
            </a:extLst>
          </p:cNvPr>
          <p:cNvSpPr/>
          <p:nvPr/>
        </p:nvSpPr>
        <p:spPr>
          <a:xfrm>
            <a:off x="6900044" y="2756425"/>
            <a:ext cx="872356" cy="1772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C26E17A5-6CF2-47CD-8839-C3C30A44A84B}"/>
              </a:ext>
            </a:extLst>
          </p:cNvPr>
          <p:cNvCxnSpPr>
            <a:cxnSpLocks/>
          </p:cNvCxnSpPr>
          <p:nvPr/>
        </p:nvCxnSpPr>
        <p:spPr>
          <a:xfrm flipH="1">
            <a:off x="10380188" y="2876669"/>
            <a:ext cx="973612" cy="391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8BBB3A1E-A571-4637-9D81-EC06A52F8657}"/>
              </a:ext>
            </a:extLst>
          </p:cNvPr>
          <p:cNvSpPr/>
          <p:nvPr/>
        </p:nvSpPr>
        <p:spPr>
          <a:xfrm>
            <a:off x="7757168" y="4467802"/>
            <a:ext cx="423333" cy="437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12336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8250</TotalTime>
  <Words>6102</Words>
  <Application>Microsoft Office PowerPoint</Application>
  <PresentationFormat>ワイド画面</PresentationFormat>
  <Paragraphs>964</Paragraphs>
  <Slides>75</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75</vt:i4>
      </vt:variant>
    </vt:vector>
  </HeadingPairs>
  <TitlesOfParts>
    <vt:vector size="86" baseType="lpstr">
      <vt:lpstr>HG丸ｺﾞｼｯｸM-PRO</vt:lpstr>
      <vt:lpstr>ＭＳ ゴシック</vt:lpstr>
      <vt:lpstr>ＭＳ 明朝</vt:lpstr>
      <vt:lpstr>Arial</vt:lpstr>
      <vt:lpstr>Cambria Math</vt:lpstr>
      <vt:lpstr>Century</vt:lpstr>
      <vt:lpstr>Consolas</vt:lpstr>
      <vt:lpstr>Times New Roman</vt:lpstr>
      <vt:lpstr>Verdana</vt:lpstr>
      <vt:lpstr>Wingdings</vt:lpstr>
      <vt:lpstr>Office テーマ</vt:lpstr>
      <vt:lpstr>CPUE標準化と時空間解析</vt:lpstr>
      <vt:lpstr>謝辞</vt:lpstr>
      <vt:lpstr>使用するRパッケージ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CPUE標準化と時空間解析</dc:title>
  <dc:creator>Shota Nishijima</dc:creator>
  <cp:lastModifiedBy>Shota Nishijima</cp:lastModifiedBy>
  <cp:revision>227</cp:revision>
  <dcterms:created xsi:type="dcterms:W3CDTF">2018-12-20T04:20:29Z</dcterms:created>
  <dcterms:modified xsi:type="dcterms:W3CDTF">2018-12-25T22:00:18Z</dcterms:modified>
</cp:coreProperties>
</file>